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1.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796" r:id="rId1"/>
  </p:sldMasterIdLst>
  <p:notesMasterIdLst>
    <p:notesMasterId r:id="rId20"/>
  </p:notesMasterIdLst>
  <p:sldIdLst>
    <p:sldId id="256" r:id="rId2"/>
    <p:sldId id="267" r:id="rId3"/>
    <p:sldId id="257" r:id="rId4"/>
    <p:sldId id="258" r:id="rId5"/>
    <p:sldId id="264" r:id="rId6"/>
    <p:sldId id="259" r:id="rId7"/>
    <p:sldId id="266" r:id="rId8"/>
    <p:sldId id="269" r:id="rId9"/>
    <p:sldId id="270" r:id="rId10"/>
    <p:sldId id="273" r:id="rId11"/>
    <p:sldId id="271" r:id="rId12"/>
    <p:sldId id="274" r:id="rId13"/>
    <p:sldId id="275" r:id="rId14"/>
    <p:sldId id="277" r:id="rId15"/>
    <p:sldId id="280" r:id="rId16"/>
    <p:sldId id="279" r:id="rId17"/>
    <p:sldId id="278" r:id="rId18"/>
    <p:sldId id="28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runo St-Aubin" initials="BS" lastIdx="8" clrIdx="0">
    <p:extLst>
      <p:ext uri="{19B8F6BF-5375-455C-9EA6-DF929625EA0E}">
        <p15:presenceInfo xmlns:p15="http://schemas.microsoft.com/office/powerpoint/2012/main" userId="579868707ff235c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080"/>
    <a:srgbClr val="777777"/>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34" autoAdjust="0"/>
    <p:restoredTop sz="87019" autoAdjust="0"/>
  </p:normalViewPr>
  <p:slideViewPr>
    <p:cSldViewPr snapToGrid="0" snapToObjects="1">
      <p:cViewPr varScale="1">
        <p:scale>
          <a:sx n="139" d="100"/>
          <a:sy n="139" d="100"/>
        </p:scale>
        <p:origin x="1648" y="160"/>
      </p:cViewPr>
      <p:guideLst/>
    </p:cSldViewPr>
  </p:slideViewPr>
  <p:outlineViewPr>
    <p:cViewPr>
      <p:scale>
        <a:sx n="33" d="100"/>
        <a:sy n="33" d="100"/>
      </p:scale>
      <p:origin x="0" y="-29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0-03T16:36:42.978" idx="4">
    <p:pos x="10" y="10"/>
    <p:text>I like the idea of presenting the Voronoi analysis, but, it has to be reflected in the workflow. It has to be one of the steps in the graphi.
Also, you need to explain what Voronoi is. No one knows tihs in the lab except you and me.</p:text>
    <p:extLst>
      <p:ext uri="{C676402C-5697-4E1C-873F-D02D1690AC5C}">
        <p15:threadingInfo xmlns:p15="http://schemas.microsoft.com/office/powerpoint/2012/main" timeZoneBias="24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C5C736-FB7A-7948-92C6-843558D39656}" type="datetimeFigureOut">
              <a:rPr lang="en-US" smtClean="0"/>
              <a:t>10/5/20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2CD3BC-8833-A049-9AEE-4A66AA277215}" type="slidenum">
              <a:rPr lang="en-US" smtClean="0"/>
              <a:t>‹#›</a:t>
            </a:fld>
            <a:endParaRPr lang="en-US"/>
          </a:p>
        </p:txBody>
      </p:sp>
    </p:spTree>
    <p:extLst>
      <p:ext uri="{BB962C8B-B14F-4D97-AF65-F5344CB8AC3E}">
        <p14:creationId xmlns:p14="http://schemas.microsoft.com/office/powerpoint/2010/main" val="21995680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weekly meetings and spatial analysis work, conceptual work was through discussion</a:t>
            </a:r>
          </a:p>
        </p:txBody>
      </p:sp>
      <p:sp>
        <p:nvSpPr>
          <p:cNvPr id="4" name="Slide Number Placeholder 3"/>
          <p:cNvSpPr>
            <a:spLocks noGrp="1"/>
          </p:cNvSpPr>
          <p:nvPr>
            <p:ph type="sldNum" sz="quarter" idx="5"/>
          </p:nvPr>
        </p:nvSpPr>
        <p:spPr/>
        <p:txBody>
          <a:bodyPr/>
          <a:lstStyle/>
          <a:p>
            <a:fld id="{B52CD3BC-8833-A049-9AEE-4A66AA277215}" type="slidenum">
              <a:rPr lang="en-US" smtClean="0"/>
              <a:t>1</a:t>
            </a:fld>
            <a:endParaRPr lang="en-US"/>
          </a:p>
        </p:txBody>
      </p:sp>
    </p:spTree>
    <p:extLst>
      <p:ext uri="{BB962C8B-B14F-4D97-AF65-F5344CB8AC3E}">
        <p14:creationId xmlns:p14="http://schemas.microsoft.com/office/powerpoint/2010/main" val="10879140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52CD3BC-8833-A049-9AEE-4A66AA277215}" type="slidenum">
              <a:rPr lang="en-US" smtClean="0"/>
              <a:t>11</a:t>
            </a:fld>
            <a:endParaRPr lang="en-US"/>
          </a:p>
        </p:txBody>
      </p:sp>
    </p:spTree>
    <p:extLst>
      <p:ext uri="{BB962C8B-B14F-4D97-AF65-F5344CB8AC3E}">
        <p14:creationId xmlns:p14="http://schemas.microsoft.com/office/powerpoint/2010/main" val="3183489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12</a:t>
            </a:fld>
            <a:endParaRPr lang="en-US"/>
          </a:p>
        </p:txBody>
      </p:sp>
    </p:spTree>
    <p:extLst>
      <p:ext uri="{BB962C8B-B14F-4D97-AF65-F5344CB8AC3E}">
        <p14:creationId xmlns:p14="http://schemas.microsoft.com/office/powerpoint/2010/main" val="24739864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52CD3BC-8833-A049-9AEE-4A66AA277215}" type="slidenum">
              <a:rPr lang="en-US" smtClean="0"/>
              <a:t>13</a:t>
            </a:fld>
            <a:endParaRPr lang="en-US"/>
          </a:p>
        </p:txBody>
      </p:sp>
    </p:spTree>
    <p:extLst>
      <p:ext uri="{BB962C8B-B14F-4D97-AF65-F5344CB8AC3E}">
        <p14:creationId xmlns:p14="http://schemas.microsoft.com/office/powerpoint/2010/main" val="1801298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House would emit an event (send order) to pharmacy (receive message, external transition function) and modifies the time advance function (prepare medicine in 2hrs) and then output (medicine) to house (delivery person)</a:t>
            </a:r>
          </a:p>
          <a:p>
            <a:endParaRPr lang="en-US" dirty="0"/>
          </a:p>
          <a:p>
            <a:r>
              <a:rPr lang="en-US" dirty="0"/>
              <a:t>Time advance function (after x amount of time, do an internal transition (changes state of model then outputs), cost already calculated)</a:t>
            </a:r>
          </a:p>
          <a:p>
            <a:endParaRPr lang="en-US" dirty="0"/>
          </a:p>
          <a:p>
            <a:r>
              <a:rPr lang="en-US" dirty="0"/>
              <a:t>Change colors (need prescription after one week), only concern is what happens during event</a:t>
            </a:r>
          </a:p>
          <a:p>
            <a:endParaRPr lang="en-US" dirty="0"/>
          </a:p>
          <a:p>
            <a:r>
              <a:rPr lang="en-US" dirty="0"/>
              <a:t>Not computing useless information, can change parameters will we be overwhelmed </a:t>
            </a:r>
          </a:p>
        </p:txBody>
      </p:sp>
      <p:sp>
        <p:nvSpPr>
          <p:cNvPr id="4" name="Slide Number Placeholder 3"/>
          <p:cNvSpPr>
            <a:spLocks noGrp="1"/>
          </p:cNvSpPr>
          <p:nvPr>
            <p:ph type="sldNum" sz="quarter" idx="5"/>
          </p:nvPr>
        </p:nvSpPr>
        <p:spPr/>
        <p:txBody>
          <a:bodyPr/>
          <a:lstStyle/>
          <a:p>
            <a:fld id="{B52CD3BC-8833-A049-9AEE-4A66AA277215}" type="slidenum">
              <a:rPr lang="en-US" smtClean="0"/>
              <a:t>14</a:t>
            </a:fld>
            <a:endParaRPr lang="en-US"/>
          </a:p>
        </p:txBody>
      </p:sp>
    </p:spTree>
    <p:extLst>
      <p:ext uri="{BB962C8B-B14F-4D97-AF65-F5344CB8AC3E}">
        <p14:creationId xmlns:p14="http://schemas.microsoft.com/office/powerpoint/2010/main" val="2689882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16</a:t>
            </a:fld>
            <a:endParaRPr lang="en-US"/>
          </a:p>
        </p:txBody>
      </p:sp>
    </p:spTree>
    <p:extLst>
      <p:ext uri="{BB962C8B-B14F-4D97-AF65-F5344CB8AC3E}">
        <p14:creationId xmlns:p14="http://schemas.microsoft.com/office/powerpoint/2010/main" val="21089515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17</a:t>
            </a:fld>
            <a:endParaRPr lang="en-US"/>
          </a:p>
        </p:txBody>
      </p:sp>
    </p:spTree>
    <p:extLst>
      <p:ext uri="{BB962C8B-B14F-4D97-AF65-F5344CB8AC3E}">
        <p14:creationId xmlns:p14="http://schemas.microsoft.com/office/powerpoint/2010/main" val="1835985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Inheritance</a:t>
            </a:r>
          </a:p>
          <a:p>
            <a:endParaRPr lang="en-US" dirty="0"/>
          </a:p>
          <a:p>
            <a:r>
              <a:rPr lang="en-US" dirty="0"/>
              <a:t>Modelling and simulation can support decision makers through models that abstract systems under study. Building accurate models is both difficult and time consuming, . </a:t>
            </a:r>
          </a:p>
          <a:p>
            <a:endParaRPr lang="en-US" dirty="0"/>
          </a:p>
          <a:p>
            <a:r>
              <a:rPr lang="en-US" dirty="0"/>
              <a:t>GIS follows parent-child relationships (inheritance)</a:t>
            </a:r>
          </a:p>
        </p:txBody>
      </p:sp>
      <p:sp>
        <p:nvSpPr>
          <p:cNvPr id="4" name="Slide Number Placeholder 3"/>
          <p:cNvSpPr>
            <a:spLocks noGrp="1"/>
          </p:cNvSpPr>
          <p:nvPr>
            <p:ph type="sldNum" sz="quarter" idx="5"/>
          </p:nvPr>
        </p:nvSpPr>
        <p:spPr/>
        <p:txBody>
          <a:bodyPr/>
          <a:lstStyle/>
          <a:p>
            <a:fld id="{B52CD3BC-8833-A049-9AEE-4A66AA277215}" type="slidenum">
              <a:rPr lang="en-US" smtClean="0"/>
              <a:t>2</a:t>
            </a:fld>
            <a:endParaRPr lang="en-US"/>
          </a:p>
        </p:txBody>
      </p:sp>
    </p:spTree>
    <p:extLst>
      <p:ext uri="{BB962C8B-B14F-4D97-AF65-F5344CB8AC3E}">
        <p14:creationId xmlns:p14="http://schemas.microsoft.com/office/powerpoint/2010/main" val="32774762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goal not accomplished yet, end goal</a:t>
            </a:r>
          </a:p>
        </p:txBody>
      </p:sp>
      <p:sp>
        <p:nvSpPr>
          <p:cNvPr id="4" name="Slide Number Placeholder 3"/>
          <p:cNvSpPr>
            <a:spLocks noGrp="1"/>
          </p:cNvSpPr>
          <p:nvPr>
            <p:ph type="sldNum" sz="quarter" idx="5"/>
          </p:nvPr>
        </p:nvSpPr>
        <p:spPr/>
        <p:txBody>
          <a:bodyPr/>
          <a:lstStyle/>
          <a:p>
            <a:fld id="{B52CD3BC-8833-A049-9AEE-4A66AA277215}" type="slidenum">
              <a:rPr lang="en-US" smtClean="0"/>
              <a:t>3</a:t>
            </a:fld>
            <a:endParaRPr lang="en-US"/>
          </a:p>
        </p:txBody>
      </p:sp>
    </p:spTree>
    <p:extLst>
      <p:ext uri="{BB962C8B-B14F-4D97-AF65-F5344CB8AC3E}">
        <p14:creationId xmlns:p14="http://schemas.microsoft.com/office/powerpoint/2010/main" val="23168886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a solution for everything (first point) if we don’t care about </a:t>
            </a:r>
            <a:r>
              <a:rPr lang="en-US" dirty="0" err="1"/>
              <a:t>neighbours</a:t>
            </a:r>
            <a:r>
              <a:rPr lang="en-US" dirty="0"/>
              <a:t> for example</a:t>
            </a:r>
          </a:p>
          <a:p>
            <a:endParaRPr lang="en-US" dirty="0"/>
          </a:p>
          <a:p>
            <a:r>
              <a:rPr lang="en-US" dirty="0"/>
              <a:t>Basic / Generic workflow, can map data directly </a:t>
            </a:r>
          </a:p>
        </p:txBody>
      </p:sp>
      <p:sp>
        <p:nvSpPr>
          <p:cNvPr id="4" name="Slide Number Placeholder 3"/>
          <p:cNvSpPr>
            <a:spLocks noGrp="1"/>
          </p:cNvSpPr>
          <p:nvPr>
            <p:ph type="sldNum" sz="quarter" idx="5"/>
          </p:nvPr>
        </p:nvSpPr>
        <p:spPr/>
        <p:txBody>
          <a:bodyPr/>
          <a:lstStyle/>
          <a:p>
            <a:fld id="{B52CD3BC-8833-A049-9AEE-4A66AA277215}" type="slidenum">
              <a:rPr lang="en-US" smtClean="0"/>
              <a:t>5</a:t>
            </a:fld>
            <a:endParaRPr lang="en-US"/>
          </a:p>
        </p:txBody>
      </p:sp>
    </p:spTree>
    <p:extLst>
      <p:ext uri="{BB962C8B-B14F-4D97-AF65-F5344CB8AC3E}">
        <p14:creationId xmlns:p14="http://schemas.microsoft.com/office/powerpoint/2010/main" val="1049672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Pg</a:t>
            </a:r>
            <a:r>
              <a:rPr lang="en-US" dirty="0"/>
              <a:t> 236</a:t>
            </a:r>
          </a:p>
        </p:txBody>
      </p:sp>
      <p:sp>
        <p:nvSpPr>
          <p:cNvPr id="4" name="Slide Number Placeholder 3"/>
          <p:cNvSpPr>
            <a:spLocks noGrp="1"/>
          </p:cNvSpPr>
          <p:nvPr>
            <p:ph type="sldNum" sz="quarter" idx="5"/>
          </p:nvPr>
        </p:nvSpPr>
        <p:spPr/>
        <p:txBody>
          <a:bodyPr/>
          <a:lstStyle/>
          <a:p>
            <a:fld id="{B52CD3BC-8833-A049-9AEE-4A66AA277215}" type="slidenum">
              <a:rPr lang="en-US" smtClean="0"/>
              <a:t>6</a:t>
            </a:fld>
            <a:endParaRPr lang="en-US"/>
          </a:p>
        </p:txBody>
      </p:sp>
    </p:spTree>
    <p:extLst>
      <p:ext uri="{BB962C8B-B14F-4D97-AF65-F5344CB8AC3E}">
        <p14:creationId xmlns:p14="http://schemas.microsoft.com/office/powerpoint/2010/main" val="1225933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Trivial to add atomic or coupled model since …</a:t>
            </a:r>
          </a:p>
        </p:txBody>
      </p:sp>
      <p:sp>
        <p:nvSpPr>
          <p:cNvPr id="4" name="Slide Number Placeholder 3"/>
          <p:cNvSpPr>
            <a:spLocks noGrp="1"/>
          </p:cNvSpPr>
          <p:nvPr>
            <p:ph type="sldNum" sz="quarter" idx="5"/>
          </p:nvPr>
        </p:nvSpPr>
        <p:spPr/>
        <p:txBody>
          <a:bodyPr/>
          <a:lstStyle/>
          <a:p>
            <a:fld id="{B52CD3BC-8833-A049-9AEE-4A66AA277215}" type="slidenum">
              <a:rPr lang="en-US" smtClean="0"/>
              <a:t>7</a:t>
            </a:fld>
            <a:endParaRPr lang="en-US"/>
          </a:p>
        </p:txBody>
      </p:sp>
    </p:spTree>
    <p:extLst>
      <p:ext uri="{BB962C8B-B14F-4D97-AF65-F5344CB8AC3E}">
        <p14:creationId xmlns:p14="http://schemas.microsoft.com/office/powerpoint/2010/main" val="8959937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8</a:t>
            </a:fld>
            <a:endParaRPr lang="en-US"/>
          </a:p>
        </p:txBody>
      </p:sp>
    </p:spTree>
    <p:extLst>
      <p:ext uri="{BB962C8B-B14F-4D97-AF65-F5344CB8AC3E}">
        <p14:creationId xmlns:p14="http://schemas.microsoft.com/office/powerpoint/2010/main" val="25923732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9</a:t>
            </a:fld>
            <a:endParaRPr lang="en-US"/>
          </a:p>
        </p:txBody>
      </p:sp>
    </p:spTree>
    <p:extLst>
      <p:ext uri="{BB962C8B-B14F-4D97-AF65-F5344CB8AC3E}">
        <p14:creationId xmlns:p14="http://schemas.microsoft.com/office/powerpoint/2010/main" val="1817944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Parent-child relationship (hospitals belong to DA)</a:t>
            </a:r>
          </a:p>
          <a:p>
            <a:endParaRPr lang="en-US" dirty="0"/>
          </a:p>
        </p:txBody>
      </p:sp>
      <p:sp>
        <p:nvSpPr>
          <p:cNvPr id="4" name="Slide Number Placeholder 3"/>
          <p:cNvSpPr>
            <a:spLocks noGrp="1"/>
          </p:cNvSpPr>
          <p:nvPr>
            <p:ph type="sldNum" sz="quarter" idx="5"/>
          </p:nvPr>
        </p:nvSpPr>
        <p:spPr/>
        <p:txBody>
          <a:bodyPr/>
          <a:lstStyle/>
          <a:p>
            <a:fld id="{B52CD3BC-8833-A049-9AEE-4A66AA277215}" type="slidenum">
              <a:rPr lang="en-US" smtClean="0"/>
              <a:t>10</a:t>
            </a:fld>
            <a:endParaRPr lang="en-US"/>
          </a:p>
        </p:txBody>
      </p:sp>
    </p:spTree>
    <p:extLst>
      <p:ext uri="{BB962C8B-B14F-4D97-AF65-F5344CB8AC3E}">
        <p14:creationId xmlns:p14="http://schemas.microsoft.com/office/powerpoint/2010/main" val="143521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E4A7341-E09B-3141-8D2C-581AA210CC61}" type="datetime1">
              <a:rPr lang="en-CA" smtClean="0"/>
              <a:t>2020-10-05</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094309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17CC66-900C-B045-8038-B4A7E9B0203B}" type="datetime1">
              <a:rPr lang="en-CA" smtClean="0"/>
              <a:t>2020-10-05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742825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F4B7E9-6792-574F-A070-8ED81EB1983F}" type="datetime1">
              <a:rPr lang="en-CA" smtClean="0"/>
              <a:t>2020-10-05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3265202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marL="265113" indent="-265113">
              <a:buFont typeface="Wingdings" panose="05000000000000000000" pitchFamily="2" charset="2"/>
              <a:buChar char="§"/>
              <a:defRPr/>
            </a:lvl1pPr>
            <a:lvl2pPr marL="541338" indent="-257175">
              <a:buSzPct val="140000"/>
              <a:buFont typeface="Calibri Light" panose="020F0302020204030204" pitchFamily="34" charset="0"/>
              <a:buChar char="▫"/>
              <a:defRPr/>
            </a:lvl2pPr>
            <a:lvl3pPr marL="717550" indent="-193675">
              <a:buSzPct val="140000"/>
              <a:buFont typeface="Calibri Light" panose="020F0302020204030204" pitchFamily="34" charset="0"/>
              <a:buChar char="▫"/>
              <a:defRPr/>
            </a:lvl3pPr>
            <a:lvl4pPr marL="982663" indent="-280988">
              <a:buSzPct val="140000"/>
              <a:buFont typeface="Calibri Light" panose="020F0302020204030204" pitchFamily="34" charset="0"/>
              <a:buChar char="▫"/>
              <a:defRPr/>
            </a:lvl4pPr>
            <a:lvl5pPr marL="1258888" indent="-265113">
              <a:buSzPct val="140000"/>
              <a:buFont typeface="Calibri Light" panose="020F0302020204030204" pitchFamily="34" charset="0"/>
              <a:buChar cha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83F3B455-9DE6-6D46-A0EF-4AB542A9DC01}" type="datetime1">
              <a:rPr lang="en-CA" smtClean="0"/>
              <a:t>2020-10-05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026832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FE009-39E3-B444-8779-8CAA98D4DD62}" type="datetime1">
              <a:rPr lang="en-CA" smtClean="0"/>
              <a:t>2020-10-05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68847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41BB23-FDF1-FB4E-8FEB-4EC74F118C8E}" type="datetime1">
              <a:rPr lang="en-CA" smtClean="0"/>
              <a:t>2020-10-05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741473462"/>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0770CD-76DD-6E4F-8568-DAE3BF871966}" type="datetime1">
              <a:rPr lang="en-CA" smtClean="0"/>
              <a:t>2020-10-05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0520739"/>
      </p:ext>
    </p:extLst>
  </p:cSld>
  <p:clrMapOvr>
    <a:masterClrMapping/>
  </p:clrMapOvr>
  <p:hf hdr="0" ftr="0" dt="0"/>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456ABE2-75F8-9445-A179-93174983EFF4}" type="datetime1">
              <a:rPr lang="en-CA" smtClean="0"/>
              <a:t>2020-10-05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0178352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D2B46BF-DC51-1B4B-A8FD-96BD92C4CAF6}" type="datetime1">
              <a:rPr lang="en-CA" smtClean="0"/>
              <a:t>2020-10-05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778333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p>
            <a:fld id="{499AE46D-CFCB-6045-B855-C8E466F56055}" type="datetime1">
              <a:rPr lang="en-CA" smtClean="0"/>
              <a:t>2020-10-05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39943615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FF1142B3-55E6-734C-ABA9-F1611033265E}" type="datetime1">
              <a:rPr lang="en-CA" smtClean="0"/>
              <a:t>2020-10-05</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836199588"/>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8B0770CD-76DD-6E4F-8568-DAE3BF871966}" type="datetime1">
              <a:rPr lang="en-CA" smtClean="0"/>
              <a:t>2020-10-05</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500554049"/>
      </p:ext>
    </p:extLst>
  </p:cSld>
  <p:clrMap bg1="lt1" tx1="dk1" bg2="lt2" tx2="dk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Lst>
  <p:hf hdr="0" ftr="0" dt="0"/>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EF3A7-4A98-6641-9E80-B3A500D651D3}"/>
              </a:ext>
            </a:extLst>
          </p:cNvPr>
          <p:cNvSpPr>
            <a:spLocks noGrp="1"/>
          </p:cNvSpPr>
          <p:nvPr>
            <p:ph type="ctrTitle"/>
          </p:nvPr>
        </p:nvSpPr>
        <p:spPr/>
        <p:txBody>
          <a:bodyPr/>
          <a:lstStyle/>
          <a:p>
            <a:r>
              <a:rPr lang="en-US" dirty="0"/>
              <a:t>Spatial Analysis for DEVS Models</a:t>
            </a:r>
          </a:p>
        </p:txBody>
      </p:sp>
      <p:sp>
        <p:nvSpPr>
          <p:cNvPr id="3" name="Subtitle 2">
            <a:extLst>
              <a:ext uri="{FF2B5EF4-FFF2-40B4-BE49-F238E27FC236}">
                <a16:creationId xmlns:a16="http://schemas.microsoft.com/office/drawing/2014/main" id="{B9E6D994-FFF1-3945-8676-2235F25F113E}"/>
              </a:ext>
            </a:extLst>
          </p:cNvPr>
          <p:cNvSpPr>
            <a:spLocks noGrp="1"/>
          </p:cNvSpPr>
          <p:nvPr>
            <p:ph type="subTitle" idx="1"/>
          </p:nvPr>
        </p:nvSpPr>
        <p:spPr/>
        <p:txBody>
          <a:bodyPr>
            <a:normAutofit lnSpcReduction="10000"/>
          </a:bodyPr>
          <a:lstStyle/>
          <a:p>
            <a:r>
              <a:rPr lang="en-US" dirty="0"/>
              <a:t>Omar </a:t>
            </a:r>
            <a:r>
              <a:rPr lang="en-US" dirty="0" err="1"/>
              <a:t>Kawach</a:t>
            </a:r>
            <a:endParaRPr lang="en-US" dirty="0"/>
          </a:p>
          <a:p>
            <a:r>
              <a:rPr lang="en-US" b="1" dirty="0"/>
              <a:t>Supervisor</a:t>
            </a:r>
            <a:r>
              <a:rPr lang="en-US" dirty="0"/>
              <a:t>: Dr. Gabriel </a:t>
            </a:r>
            <a:r>
              <a:rPr lang="en-US" dirty="0" err="1"/>
              <a:t>Wainer</a:t>
            </a:r>
            <a:endParaRPr lang="en-US" dirty="0"/>
          </a:p>
          <a:p>
            <a:r>
              <a:rPr lang="en-US" b="1" dirty="0"/>
              <a:t>Mentor</a:t>
            </a:r>
            <a:r>
              <a:rPr lang="en-US" dirty="0"/>
              <a:t>: Bruno St-Aubin</a:t>
            </a:r>
          </a:p>
        </p:txBody>
      </p:sp>
    </p:spTree>
    <p:extLst>
      <p:ext uri="{BB962C8B-B14F-4D97-AF65-F5344CB8AC3E}">
        <p14:creationId xmlns:p14="http://schemas.microsoft.com/office/powerpoint/2010/main" val="7729490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Emergency Services Model Cont’d</a:t>
            </a:r>
          </a:p>
        </p:txBody>
      </p:sp>
      <p:sp>
        <p:nvSpPr>
          <p:cNvPr id="3" name="Slide Number Placeholder 2">
            <a:extLst>
              <a:ext uri="{FF2B5EF4-FFF2-40B4-BE49-F238E27FC236}">
                <a16:creationId xmlns:a16="http://schemas.microsoft.com/office/drawing/2014/main" id="{DEE9DFC1-508E-324B-ABF6-623A78F3F408}"/>
              </a:ext>
            </a:extLst>
          </p:cNvPr>
          <p:cNvSpPr>
            <a:spLocks noGrp="1"/>
          </p:cNvSpPr>
          <p:nvPr>
            <p:ph type="sldNum" sz="quarter" idx="12"/>
          </p:nvPr>
        </p:nvSpPr>
        <p:spPr/>
        <p:txBody>
          <a:bodyPr/>
          <a:lstStyle/>
          <a:p>
            <a:fld id="{69E57DC2-970A-4B3E-BB1C-7A09969E49DF}" type="slidenum">
              <a:rPr lang="en-US" smtClean="0"/>
              <a:t>10</a:t>
            </a:fld>
            <a:endParaRPr lang="en-US" dirty="0"/>
          </a:p>
        </p:txBody>
      </p:sp>
      <p:pic>
        <p:nvPicPr>
          <p:cNvPr id="3074" name="Picture 2">
            <a:extLst>
              <a:ext uri="{FF2B5EF4-FFF2-40B4-BE49-F238E27FC236}">
                <a16:creationId xmlns:a16="http://schemas.microsoft.com/office/drawing/2014/main" id="{356521EB-AC0F-484C-B8CB-9E0014B395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9184" y="2252547"/>
            <a:ext cx="4171563" cy="3354020"/>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5D5F99E-59E5-B64A-84CB-EFA741363C7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89217" y="2252547"/>
            <a:ext cx="5742981" cy="3354020"/>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ECEF0B2-20F0-944B-8999-024A67B06D7F}"/>
              </a:ext>
            </a:extLst>
          </p:cNvPr>
          <p:cNvSpPr txBox="1"/>
          <p:nvPr/>
        </p:nvSpPr>
        <p:spPr>
          <a:xfrm>
            <a:off x="1122415" y="5614802"/>
            <a:ext cx="3665099" cy="261610"/>
          </a:xfrm>
          <a:prstGeom prst="rect">
            <a:avLst/>
          </a:prstGeom>
          <a:noFill/>
        </p:spPr>
        <p:txBody>
          <a:bodyPr wrap="square" rtlCol="0">
            <a:spAutoFit/>
          </a:bodyPr>
          <a:lstStyle/>
          <a:p>
            <a:pPr algn="ctr"/>
            <a:r>
              <a:rPr lang="en-US" sz="1100" dirty="0"/>
              <a:t>All the Hospitals Located in Ottawa</a:t>
            </a:r>
          </a:p>
        </p:txBody>
      </p:sp>
      <p:sp>
        <p:nvSpPr>
          <p:cNvPr id="7" name="TextBox 6">
            <a:extLst>
              <a:ext uri="{FF2B5EF4-FFF2-40B4-BE49-F238E27FC236}">
                <a16:creationId xmlns:a16="http://schemas.microsoft.com/office/drawing/2014/main" id="{3E8D0656-BAFD-B547-937E-02893FFD7EAD}"/>
              </a:ext>
            </a:extLst>
          </p:cNvPr>
          <p:cNvSpPr txBox="1"/>
          <p:nvPr/>
        </p:nvSpPr>
        <p:spPr>
          <a:xfrm>
            <a:off x="6428157" y="5614802"/>
            <a:ext cx="3665099" cy="261610"/>
          </a:xfrm>
          <a:prstGeom prst="rect">
            <a:avLst/>
          </a:prstGeom>
          <a:noFill/>
        </p:spPr>
        <p:txBody>
          <a:bodyPr wrap="square" rtlCol="0">
            <a:spAutoFit/>
          </a:bodyPr>
          <a:lstStyle/>
          <a:p>
            <a:pPr algn="ctr"/>
            <a:r>
              <a:rPr lang="en-US" sz="1100" dirty="0"/>
              <a:t>Dissemination Areas Colored by their Nearest Hospital </a:t>
            </a:r>
          </a:p>
        </p:txBody>
      </p:sp>
    </p:spTree>
    <p:extLst>
      <p:ext uri="{BB962C8B-B14F-4D97-AF65-F5344CB8AC3E}">
        <p14:creationId xmlns:p14="http://schemas.microsoft.com/office/powerpoint/2010/main" val="9327932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Emergency Services Model Cont’d</a:t>
            </a:r>
          </a:p>
        </p:txBody>
      </p:sp>
      <p:sp>
        <p:nvSpPr>
          <p:cNvPr id="3" name="Slide Number Placeholder 2">
            <a:extLst>
              <a:ext uri="{FF2B5EF4-FFF2-40B4-BE49-F238E27FC236}">
                <a16:creationId xmlns:a16="http://schemas.microsoft.com/office/drawing/2014/main" id="{55842DDF-0FBB-FE4E-9745-620A8EB0B639}"/>
              </a:ext>
            </a:extLst>
          </p:cNvPr>
          <p:cNvSpPr>
            <a:spLocks noGrp="1"/>
          </p:cNvSpPr>
          <p:nvPr>
            <p:ph type="sldNum" sz="quarter" idx="12"/>
          </p:nvPr>
        </p:nvSpPr>
        <p:spPr/>
        <p:txBody>
          <a:bodyPr/>
          <a:lstStyle/>
          <a:p>
            <a:fld id="{69E57DC2-970A-4B3E-BB1C-7A09969E49DF}" type="slidenum">
              <a:rPr lang="en-US" smtClean="0"/>
              <a:t>11</a:t>
            </a:fld>
            <a:endParaRPr lang="en-US" dirty="0"/>
          </a:p>
        </p:txBody>
      </p:sp>
      <p:sp>
        <p:nvSpPr>
          <p:cNvPr id="43" name="Rectangle 42">
            <a:extLst>
              <a:ext uri="{FF2B5EF4-FFF2-40B4-BE49-F238E27FC236}">
                <a16:creationId xmlns:a16="http://schemas.microsoft.com/office/drawing/2014/main" id="{6D797988-9062-724F-AA5A-3BA4FCD303D5}"/>
              </a:ext>
            </a:extLst>
          </p:cNvPr>
          <p:cNvSpPr/>
          <p:nvPr/>
        </p:nvSpPr>
        <p:spPr>
          <a:xfrm>
            <a:off x="6138566" y="2644919"/>
            <a:ext cx="1080950" cy="648000"/>
          </a:xfrm>
          <a:prstGeom prst="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Buildings within DAs</a:t>
            </a:r>
          </a:p>
        </p:txBody>
      </p:sp>
      <p:sp>
        <p:nvSpPr>
          <p:cNvPr id="44" name="Oval 43">
            <a:extLst>
              <a:ext uri="{FF2B5EF4-FFF2-40B4-BE49-F238E27FC236}">
                <a16:creationId xmlns:a16="http://schemas.microsoft.com/office/drawing/2014/main" id="{F732108E-6E83-DC4C-873E-50E0587B6EE1}"/>
              </a:ext>
            </a:extLst>
          </p:cNvPr>
          <p:cNvSpPr/>
          <p:nvPr/>
        </p:nvSpPr>
        <p:spPr>
          <a:xfrm>
            <a:off x="2284991" y="4715210"/>
            <a:ext cx="936000" cy="9360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latin typeface="Calibri" panose="020F0502020204030204" pitchFamily="34" charset="0"/>
                <a:cs typeface="Calibri" panose="020F0502020204030204" pitchFamily="34" charset="0"/>
              </a:rPr>
              <a:t>Road Distance</a:t>
            </a:r>
          </a:p>
        </p:txBody>
      </p:sp>
      <p:sp>
        <p:nvSpPr>
          <p:cNvPr id="46" name="Rectangle 45">
            <a:extLst>
              <a:ext uri="{FF2B5EF4-FFF2-40B4-BE49-F238E27FC236}">
                <a16:creationId xmlns:a16="http://schemas.microsoft.com/office/drawing/2014/main" id="{A6DFB6A5-B65F-7847-9D7F-D060D4FA9BF6}"/>
              </a:ext>
            </a:extLst>
          </p:cNvPr>
          <p:cNvSpPr/>
          <p:nvPr/>
        </p:nvSpPr>
        <p:spPr>
          <a:xfrm>
            <a:off x="4215667" y="4747132"/>
            <a:ext cx="1080000" cy="864000"/>
          </a:xfrm>
          <a:prstGeom prst="rect">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Closest hospital to DA</a:t>
            </a:r>
          </a:p>
        </p:txBody>
      </p:sp>
      <p:sp>
        <p:nvSpPr>
          <p:cNvPr id="48" name="Rectangle 47">
            <a:extLst>
              <a:ext uri="{FF2B5EF4-FFF2-40B4-BE49-F238E27FC236}">
                <a16:creationId xmlns:a16="http://schemas.microsoft.com/office/drawing/2014/main" id="{A35ABACB-60E3-1A49-8208-2D24D845E1D0}"/>
              </a:ext>
            </a:extLst>
          </p:cNvPr>
          <p:cNvSpPr/>
          <p:nvPr/>
        </p:nvSpPr>
        <p:spPr>
          <a:xfrm>
            <a:off x="2212991" y="5898384"/>
            <a:ext cx="1080000" cy="648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Hospitals</a:t>
            </a:r>
          </a:p>
        </p:txBody>
      </p:sp>
      <p:sp>
        <p:nvSpPr>
          <p:cNvPr id="50" name="Rectangle 49">
            <a:extLst>
              <a:ext uri="{FF2B5EF4-FFF2-40B4-BE49-F238E27FC236}">
                <a16:creationId xmlns:a16="http://schemas.microsoft.com/office/drawing/2014/main" id="{A433704E-AEF2-464C-B4E3-C23720885871}"/>
              </a:ext>
            </a:extLst>
          </p:cNvPr>
          <p:cNvSpPr/>
          <p:nvPr/>
        </p:nvSpPr>
        <p:spPr>
          <a:xfrm>
            <a:off x="4580582" y="1450118"/>
            <a:ext cx="1080000" cy="648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Residences</a:t>
            </a:r>
          </a:p>
        </p:txBody>
      </p:sp>
      <p:sp>
        <p:nvSpPr>
          <p:cNvPr id="51" name="Oval 50">
            <a:extLst>
              <a:ext uri="{FF2B5EF4-FFF2-40B4-BE49-F238E27FC236}">
                <a16:creationId xmlns:a16="http://schemas.microsoft.com/office/drawing/2014/main" id="{1D3453DC-EC51-DA40-AA75-7CE5AE49BEB1}"/>
              </a:ext>
            </a:extLst>
          </p:cNvPr>
          <p:cNvSpPr/>
          <p:nvPr/>
        </p:nvSpPr>
        <p:spPr>
          <a:xfrm>
            <a:off x="4594909" y="2526256"/>
            <a:ext cx="1051346" cy="894224"/>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latin typeface="Calibri" panose="020F0502020204030204" pitchFamily="34" charset="0"/>
                <a:cs typeface="Calibri" panose="020F0502020204030204" pitchFamily="34" charset="0"/>
              </a:rPr>
              <a:t>Spatial Intersection</a:t>
            </a:r>
          </a:p>
        </p:txBody>
      </p:sp>
      <p:sp>
        <p:nvSpPr>
          <p:cNvPr id="42" name="Rectangle 41">
            <a:extLst>
              <a:ext uri="{FF2B5EF4-FFF2-40B4-BE49-F238E27FC236}">
                <a16:creationId xmlns:a16="http://schemas.microsoft.com/office/drawing/2014/main" id="{2F233CCB-193C-8043-9483-C514C6EF8832}"/>
              </a:ext>
            </a:extLst>
          </p:cNvPr>
          <p:cNvSpPr/>
          <p:nvPr/>
        </p:nvSpPr>
        <p:spPr>
          <a:xfrm>
            <a:off x="1534187" y="3688170"/>
            <a:ext cx="1080000" cy="648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Road Network</a:t>
            </a:r>
          </a:p>
        </p:txBody>
      </p:sp>
      <p:sp>
        <p:nvSpPr>
          <p:cNvPr id="58" name="Rectangle 57">
            <a:extLst>
              <a:ext uri="{FF2B5EF4-FFF2-40B4-BE49-F238E27FC236}">
                <a16:creationId xmlns:a16="http://schemas.microsoft.com/office/drawing/2014/main" id="{72FF9DFB-1DD4-9642-A2CA-495E991CC576}"/>
              </a:ext>
            </a:extLst>
          </p:cNvPr>
          <p:cNvSpPr/>
          <p:nvPr/>
        </p:nvSpPr>
        <p:spPr>
          <a:xfrm>
            <a:off x="2891797" y="3688170"/>
            <a:ext cx="1080000" cy="648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DAs</a:t>
            </a:r>
          </a:p>
        </p:txBody>
      </p:sp>
      <p:sp>
        <p:nvSpPr>
          <p:cNvPr id="62" name="Oval 61">
            <a:extLst>
              <a:ext uri="{FF2B5EF4-FFF2-40B4-BE49-F238E27FC236}">
                <a16:creationId xmlns:a16="http://schemas.microsoft.com/office/drawing/2014/main" id="{50F41C9D-3573-4B49-80BF-1455C0991EF4}"/>
              </a:ext>
            </a:extLst>
          </p:cNvPr>
          <p:cNvSpPr/>
          <p:nvPr/>
        </p:nvSpPr>
        <p:spPr>
          <a:xfrm>
            <a:off x="6194161" y="5718384"/>
            <a:ext cx="1008000" cy="10080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latin typeface="Calibri" panose="020F0502020204030204" pitchFamily="34" charset="0"/>
                <a:cs typeface="Calibri" panose="020F0502020204030204" pitchFamily="34" charset="0"/>
              </a:rPr>
              <a:t>Map onto Hospital  Model</a:t>
            </a:r>
          </a:p>
        </p:txBody>
      </p:sp>
      <p:cxnSp>
        <p:nvCxnSpPr>
          <p:cNvPr id="66" name="Connector: Elbow 10">
            <a:extLst>
              <a:ext uri="{FF2B5EF4-FFF2-40B4-BE49-F238E27FC236}">
                <a16:creationId xmlns:a16="http://schemas.microsoft.com/office/drawing/2014/main" id="{A5D26665-67F0-C547-98A5-84C03D7C724B}"/>
              </a:ext>
            </a:extLst>
          </p:cNvPr>
          <p:cNvCxnSpPr>
            <a:cxnSpLocks/>
            <a:stCxn id="50" idx="2"/>
            <a:endCxn id="51" idx="0"/>
          </p:cNvCxnSpPr>
          <p:nvPr/>
        </p:nvCxnSpPr>
        <p:spPr>
          <a:xfrm>
            <a:off x="5120582" y="2098118"/>
            <a:ext cx="0" cy="4281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1" name="Rectangle 80">
            <a:extLst>
              <a:ext uri="{FF2B5EF4-FFF2-40B4-BE49-F238E27FC236}">
                <a16:creationId xmlns:a16="http://schemas.microsoft.com/office/drawing/2014/main" id="{DDC28139-E34B-CE4F-808B-3F4E82934182}"/>
              </a:ext>
            </a:extLst>
          </p:cNvPr>
          <p:cNvSpPr/>
          <p:nvPr/>
        </p:nvSpPr>
        <p:spPr>
          <a:xfrm>
            <a:off x="9598207" y="3524969"/>
            <a:ext cx="1163066" cy="974401"/>
          </a:xfrm>
          <a:prstGeom prst="rect">
            <a:avLst/>
          </a:prstGeom>
          <a:solidFill>
            <a:schemeClr val="accent3"/>
          </a:solidFill>
          <a:ln w="3810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CA" sz="1200" dirty="0">
                <a:solidFill>
                  <a:schemeClr val="tx2"/>
                </a:solidFill>
                <a:latin typeface="Calibri" panose="020F0502020204030204" pitchFamily="34" charset="0"/>
                <a:cs typeface="Calibri" panose="020F0502020204030204" pitchFamily="34" charset="0"/>
              </a:rPr>
              <a:t>Emergency Services DEVS Model</a:t>
            </a:r>
          </a:p>
        </p:txBody>
      </p:sp>
      <p:cxnSp>
        <p:nvCxnSpPr>
          <p:cNvPr id="87" name="Connector: Elbow 32">
            <a:extLst>
              <a:ext uri="{FF2B5EF4-FFF2-40B4-BE49-F238E27FC236}">
                <a16:creationId xmlns:a16="http://schemas.microsoft.com/office/drawing/2014/main" id="{83DD7D24-8B08-4659-B0B5-D00E6C3DBF9B}"/>
              </a:ext>
            </a:extLst>
          </p:cNvPr>
          <p:cNvCxnSpPr>
            <a:cxnSpLocks/>
            <a:stCxn id="44" idx="4"/>
            <a:endCxn id="48" idx="0"/>
          </p:cNvCxnSpPr>
          <p:nvPr/>
        </p:nvCxnSpPr>
        <p:spPr>
          <a:xfrm>
            <a:off x="2752991" y="5651210"/>
            <a:ext cx="0" cy="2471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4" name="Rectangle 83">
            <a:extLst>
              <a:ext uri="{FF2B5EF4-FFF2-40B4-BE49-F238E27FC236}">
                <a16:creationId xmlns:a16="http://schemas.microsoft.com/office/drawing/2014/main" id="{0C95AC89-8353-4918-AD4B-4E5E636BB198}"/>
              </a:ext>
            </a:extLst>
          </p:cNvPr>
          <p:cNvSpPr/>
          <p:nvPr/>
        </p:nvSpPr>
        <p:spPr>
          <a:xfrm>
            <a:off x="7663015" y="3688170"/>
            <a:ext cx="1080000" cy="648000"/>
          </a:xfrm>
          <a:prstGeom prst="rect">
            <a:avLst/>
          </a:pr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solidFill>
                  <a:schemeClr val="tx2"/>
                </a:solidFill>
                <a:latin typeface="Calibri" panose="020F0502020204030204" pitchFamily="34" charset="0"/>
                <a:cs typeface="Calibri" panose="020F0502020204030204" pitchFamily="34" charset="0"/>
              </a:rPr>
              <a:t>Health Units Coupled</a:t>
            </a:r>
          </a:p>
        </p:txBody>
      </p:sp>
      <p:sp>
        <p:nvSpPr>
          <p:cNvPr id="85" name="Rectangle 84">
            <a:extLst>
              <a:ext uri="{FF2B5EF4-FFF2-40B4-BE49-F238E27FC236}">
                <a16:creationId xmlns:a16="http://schemas.microsoft.com/office/drawing/2014/main" id="{064223F7-6E7B-402B-AB5E-8BBCCE3DA48F}"/>
              </a:ext>
            </a:extLst>
          </p:cNvPr>
          <p:cNvSpPr/>
          <p:nvPr/>
        </p:nvSpPr>
        <p:spPr>
          <a:xfrm>
            <a:off x="7663015" y="2174254"/>
            <a:ext cx="1080000" cy="648000"/>
          </a:xfrm>
          <a:prstGeom prst="rect">
            <a:avLst/>
          </a:pr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solidFill>
                  <a:schemeClr val="tx2"/>
                </a:solidFill>
                <a:latin typeface="Calibri" panose="020F0502020204030204" pitchFamily="34" charset="0"/>
                <a:cs typeface="Calibri" panose="020F0502020204030204" pitchFamily="34" charset="0"/>
              </a:rPr>
              <a:t>Buildings Atomic</a:t>
            </a:r>
          </a:p>
        </p:txBody>
      </p:sp>
      <p:sp>
        <p:nvSpPr>
          <p:cNvPr id="86" name="Oval 85">
            <a:extLst>
              <a:ext uri="{FF2B5EF4-FFF2-40B4-BE49-F238E27FC236}">
                <a16:creationId xmlns:a16="http://schemas.microsoft.com/office/drawing/2014/main" id="{4A6247D5-C979-4C74-92B3-0402F8F7D264}"/>
              </a:ext>
            </a:extLst>
          </p:cNvPr>
          <p:cNvSpPr/>
          <p:nvPr/>
        </p:nvSpPr>
        <p:spPr>
          <a:xfrm>
            <a:off x="6194161" y="1270118"/>
            <a:ext cx="1008000" cy="1008000"/>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latin typeface="Calibri" panose="020F0502020204030204" pitchFamily="34" charset="0"/>
                <a:cs typeface="Calibri" panose="020F0502020204030204" pitchFamily="34" charset="0"/>
              </a:rPr>
              <a:t>Map onto Residence Model</a:t>
            </a:r>
          </a:p>
        </p:txBody>
      </p:sp>
      <p:sp>
        <p:nvSpPr>
          <p:cNvPr id="88" name="Oval 87">
            <a:extLst>
              <a:ext uri="{FF2B5EF4-FFF2-40B4-BE49-F238E27FC236}">
                <a16:creationId xmlns:a16="http://schemas.microsoft.com/office/drawing/2014/main" id="{A85E4B73-D7EB-4F30-B04F-DB595C79D5AD}"/>
              </a:ext>
            </a:extLst>
          </p:cNvPr>
          <p:cNvSpPr/>
          <p:nvPr/>
        </p:nvSpPr>
        <p:spPr>
          <a:xfrm>
            <a:off x="6172200" y="3565082"/>
            <a:ext cx="1008000" cy="911425"/>
          </a:xfrm>
          <a:prstGeom prst="ellipse">
            <a:avLst/>
          </a:prstGeom>
          <a:solidFill>
            <a:schemeClr val="accent4"/>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latin typeface="Calibri" panose="020F0502020204030204" pitchFamily="34" charset="0"/>
                <a:cs typeface="Calibri" panose="020F0502020204030204" pitchFamily="34" charset="0"/>
              </a:rPr>
              <a:t>Map onto Health Unit Model</a:t>
            </a:r>
          </a:p>
        </p:txBody>
      </p:sp>
      <p:sp>
        <p:nvSpPr>
          <p:cNvPr id="89" name="Rectangle 88">
            <a:extLst>
              <a:ext uri="{FF2B5EF4-FFF2-40B4-BE49-F238E27FC236}">
                <a16:creationId xmlns:a16="http://schemas.microsoft.com/office/drawing/2014/main" id="{0B299C97-DDCC-4AE3-A012-D4C307294D74}"/>
              </a:ext>
            </a:extLst>
          </p:cNvPr>
          <p:cNvSpPr/>
          <p:nvPr/>
        </p:nvSpPr>
        <p:spPr>
          <a:xfrm>
            <a:off x="7663015" y="5898384"/>
            <a:ext cx="1080000" cy="648000"/>
          </a:xfrm>
          <a:prstGeom prst="rect">
            <a:avLst/>
          </a:prstGeom>
          <a:solidFill>
            <a:schemeClr val="bg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solidFill>
                  <a:schemeClr val="tx2"/>
                </a:solidFill>
                <a:latin typeface="Calibri" panose="020F0502020204030204" pitchFamily="34" charset="0"/>
                <a:cs typeface="Calibri" panose="020F0502020204030204" pitchFamily="34" charset="0"/>
              </a:rPr>
              <a:t>Hospital Atomic</a:t>
            </a:r>
          </a:p>
        </p:txBody>
      </p:sp>
      <p:cxnSp>
        <p:nvCxnSpPr>
          <p:cNvPr id="102" name="Connector: Elbow 10">
            <a:extLst>
              <a:ext uri="{FF2B5EF4-FFF2-40B4-BE49-F238E27FC236}">
                <a16:creationId xmlns:a16="http://schemas.microsoft.com/office/drawing/2014/main" id="{8B9E6903-8DC0-4F5B-86EE-ED530015E667}"/>
              </a:ext>
            </a:extLst>
          </p:cNvPr>
          <p:cNvCxnSpPr>
            <a:cxnSpLocks/>
            <a:stCxn id="58" idx="3"/>
            <a:endCxn id="51" idx="2"/>
          </p:cNvCxnSpPr>
          <p:nvPr/>
        </p:nvCxnSpPr>
        <p:spPr>
          <a:xfrm flipV="1">
            <a:off x="3971797" y="2973368"/>
            <a:ext cx="623112" cy="1038802"/>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5" name="Connector: Elbow 10">
            <a:extLst>
              <a:ext uri="{FF2B5EF4-FFF2-40B4-BE49-F238E27FC236}">
                <a16:creationId xmlns:a16="http://schemas.microsoft.com/office/drawing/2014/main" id="{25D3DADD-8B77-4465-AABF-FEE362AF79D7}"/>
              </a:ext>
            </a:extLst>
          </p:cNvPr>
          <p:cNvCxnSpPr>
            <a:cxnSpLocks/>
            <a:stCxn id="42" idx="2"/>
            <a:endCxn id="44" idx="0"/>
          </p:cNvCxnSpPr>
          <p:nvPr/>
        </p:nvCxnSpPr>
        <p:spPr>
          <a:xfrm rot="16200000" flipH="1">
            <a:off x="2224069" y="4186288"/>
            <a:ext cx="379040" cy="67880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08" name="Connector: Elbow 10">
            <a:extLst>
              <a:ext uri="{FF2B5EF4-FFF2-40B4-BE49-F238E27FC236}">
                <a16:creationId xmlns:a16="http://schemas.microsoft.com/office/drawing/2014/main" id="{EB8B5337-8FBE-425E-92BA-76B64A5D98F4}"/>
              </a:ext>
            </a:extLst>
          </p:cNvPr>
          <p:cNvCxnSpPr>
            <a:cxnSpLocks/>
            <a:stCxn id="58" idx="2"/>
            <a:endCxn id="44" idx="0"/>
          </p:cNvCxnSpPr>
          <p:nvPr/>
        </p:nvCxnSpPr>
        <p:spPr>
          <a:xfrm rot="5400000">
            <a:off x="2902874" y="4186287"/>
            <a:ext cx="379040" cy="67880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13" name="Connector: Elbow 32">
            <a:extLst>
              <a:ext uri="{FF2B5EF4-FFF2-40B4-BE49-F238E27FC236}">
                <a16:creationId xmlns:a16="http://schemas.microsoft.com/office/drawing/2014/main" id="{6A8B7D3C-091A-42DA-92EE-C9A8E63BE381}"/>
              </a:ext>
            </a:extLst>
          </p:cNvPr>
          <p:cNvCxnSpPr>
            <a:cxnSpLocks/>
            <a:stCxn id="44" idx="6"/>
            <a:endCxn id="46" idx="1"/>
          </p:cNvCxnSpPr>
          <p:nvPr/>
        </p:nvCxnSpPr>
        <p:spPr>
          <a:xfrm flipV="1">
            <a:off x="3220991" y="5179132"/>
            <a:ext cx="994676" cy="407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7" name="Connector: Elbow 10">
            <a:extLst>
              <a:ext uri="{FF2B5EF4-FFF2-40B4-BE49-F238E27FC236}">
                <a16:creationId xmlns:a16="http://schemas.microsoft.com/office/drawing/2014/main" id="{D2406BB4-1DFA-41B1-B5F2-20A7291BC79A}"/>
              </a:ext>
            </a:extLst>
          </p:cNvPr>
          <p:cNvCxnSpPr>
            <a:cxnSpLocks/>
            <a:stCxn id="46" idx="3"/>
            <a:endCxn id="88" idx="4"/>
          </p:cNvCxnSpPr>
          <p:nvPr/>
        </p:nvCxnSpPr>
        <p:spPr>
          <a:xfrm flipV="1">
            <a:off x="5295667" y="4476507"/>
            <a:ext cx="1380533" cy="702625"/>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20" name="Connector: Elbow 32">
            <a:extLst>
              <a:ext uri="{FF2B5EF4-FFF2-40B4-BE49-F238E27FC236}">
                <a16:creationId xmlns:a16="http://schemas.microsoft.com/office/drawing/2014/main" id="{009ED2C0-C983-417D-87F3-8BFB099CE224}"/>
              </a:ext>
            </a:extLst>
          </p:cNvPr>
          <p:cNvCxnSpPr>
            <a:cxnSpLocks/>
            <a:stCxn id="48" idx="3"/>
            <a:endCxn id="62" idx="2"/>
          </p:cNvCxnSpPr>
          <p:nvPr/>
        </p:nvCxnSpPr>
        <p:spPr>
          <a:xfrm>
            <a:off x="3292991" y="6222384"/>
            <a:ext cx="290117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3" name="Connector: Elbow 32">
            <a:extLst>
              <a:ext uri="{FF2B5EF4-FFF2-40B4-BE49-F238E27FC236}">
                <a16:creationId xmlns:a16="http://schemas.microsoft.com/office/drawing/2014/main" id="{78FC9430-7A43-4394-B011-C7CFD39546E5}"/>
              </a:ext>
            </a:extLst>
          </p:cNvPr>
          <p:cNvCxnSpPr>
            <a:cxnSpLocks/>
            <a:stCxn id="62" idx="6"/>
            <a:endCxn id="89" idx="1"/>
          </p:cNvCxnSpPr>
          <p:nvPr/>
        </p:nvCxnSpPr>
        <p:spPr>
          <a:xfrm>
            <a:off x="7202161" y="6222384"/>
            <a:ext cx="46085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6" name="Connector: Elbow 32">
            <a:extLst>
              <a:ext uri="{FF2B5EF4-FFF2-40B4-BE49-F238E27FC236}">
                <a16:creationId xmlns:a16="http://schemas.microsoft.com/office/drawing/2014/main" id="{E8F0659E-589D-459E-9421-0C15C18B31F3}"/>
              </a:ext>
            </a:extLst>
          </p:cNvPr>
          <p:cNvCxnSpPr>
            <a:cxnSpLocks/>
            <a:stCxn id="51" idx="6"/>
            <a:endCxn id="43" idx="1"/>
          </p:cNvCxnSpPr>
          <p:nvPr/>
        </p:nvCxnSpPr>
        <p:spPr>
          <a:xfrm flipV="1">
            <a:off x="5646255" y="2968919"/>
            <a:ext cx="492311" cy="444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9" name="Connector: Elbow 32">
            <a:extLst>
              <a:ext uri="{FF2B5EF4-FFF2-40B4-BE49-F238E27FC236}">
                <a16:creationId xmlns:a16="http://schemas.microsoft.com/office/drawing/2014/main" id="{C4E006C8-1960-4C63-8C1C-B9319583A8C0}"/>
              </a:ext>
            </a:extLst>
          </p:cNvPr>
          <p:cNvCxnSpPr>
            <a:cxnSpLocks/>
            <a:stCxn id="43" idx="2"/>
            <a:endCxn id="88" idx="0"/>
          </p:cNvCxnSpPr>
          <p:nvPr/>
        </p:nvCxnSpPr>
        <p:spPr>
          <a:xfrm flipH="1">
            <a:off x="6676200" y="3292919"/>
            <a:ext cx="2841" cy="2721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2" name="Connector: Elbow 10">
            <a:extLst>
              <a:ext uri="{FF2B5EF4-FFF2-40B4-BE49-F238E27FC236}">
                <a16:creationId xmlns:a16="http://schemas.microsoft.com/office/drawing/2014/main" id="{4C24D063-D846-4C3D-AC40-EAC450108819}"/>
              </a:ext>
            </a:extLst>
          </p:cNvPr>
          <p:cNvCxnSpPr>
            <a:cxnSpLocks/>
            <a:stCxn id="58" idx="3"/>
            <a:endCxn id="88" idx="2"/>
          </p:cNvCxnSpPr>
          <p:nvPr/>
        </p:nvCxnSpPr>
        <p:spPr>
          <a:xfrm>
            <a:off x="3971797" y="4012170"/>
            <a:ext cx="2200403" cy="86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6" name="Connector: Elbow 32">
            <a:extLst>
              <a:ext uri="{FF2B5EF4-FFF2-40B4-BE49-F238E27FC236}">
                <a16:creationId xmlns:a16="http://schemas.microsoft.com/office/drawing/2014/main" id="{BCADF951-32BD-4A78-8AEB-A90DEC936B97}"/>
              </a:ext>
            </a:extLst>
          </p:cNvPr>
          <p:cNvCxnSpPr>
            <a:cxnSpLocks/>
            <a:stCxn id="88" idx="6"/>
            <a:endCxn id="84" idx="1"/>
          </p:cNvCxnSpPr>
          <p:nvPr/>
        </p:nvCxnSpPr>
        <p:spPr>
          <a:xfrm flipV="1">
            <a:off x="7180200" y="4012170"/>
            <a:ext cx="482815" cy="862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9" name="Connector: Elbow 32">
            <a:extLst>
              <a:ext uri="{FF2B5EF4-FFF2-40B4-BE49-F238E27FC236}">
                <a16:creationId xmlns:a16="http://schemas.microsoft.com/office/drawing/2014/main" id="{1E44EA2A-AC12-4DAD-A56C-9CF9E269A13B}"/>
              </a:ext>
            </a:extLst>
          </p:cNvPr>
          <p:cNvCxnSpPr>
            <a:cxnSpLocks/>
            <a:stCxn id="84" idx="3"/>
            <a:endCxn id="81" idx="1"/>
          </p:cNvCxnSpPr>
          <p:nvPr/>
        </p:nvCxnSpPr>
        <p:spPr>
          <a:xfrm>
            <a:off x="8743015" y="4012170"/>
            <a:ext cx="85519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0" name="Connector: Elbow 10">
            <a:extLst>
              <a:ext uri="{FF2B5EF4-FFF2-40B4-BE49-F238E27FC236}">
                <a16:creationId xmlns:a16="http://schemas.microsoft.com/office/drawing/2014/main" id="{50A7ABA5-690C-4F9E-BF43-5909388378CF}"/>
              </a:ext>
            </a:extLst>
          </p:cNvPr>
          <p:cNvCxnSpPr>
            <a:cxnSpLocks/>
            <a:stCxn id="50" idx="3"/>
            <a:endCxn id="86" idx="2"/>
          </p:cNvCxnSpPr>
          <p:nvPr/>
        </p:nvCxnSpPr>
        <p:spPr>
          <a:xfrm>
            <a:off x="5660582" y="1774118"/>
            <a:ext cx="53357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3" name="Connector: Elbow 10">
            <a:extLst>
              <a:ext uri="{FF2B5EF4-FFF2-40B4-BE49-F238E27FC236}">
                <a16:creationId xmlns:a16="http://schemas.microsoft.com/office/drawing/2014/main" id="{B382AA7B-2EAD-44CE-BF2A-1CB3CF1A0426}"/>
              </a:ext>
            </a:extLst>
          </p:cNvPr>
          <p:cNvCxnSpPr>
            <a:cxnSpLocks/>
            <a:stCxn id="86" idx="6"/>
            <a:endCxn id="85" idx="1"/>
          </p:cNvCxnSpPr>
          <p:nvPr/>
        </p:nvCxnSpPr>
        <p:spPr>
          <a:xfrm>
            <a:off x="7202161" y="1774118"/>
            <a:ext cx="460854" cy="72413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46" name="Connector: Elbow 10">
            <a:extLst>
              <a:ext uri="{FF2B5EF4-FFF2-40B4-BE49-F238E27FC236}">
                <a16:creationId xmlns:a16="http://schemas.microsoft.com/office/drawing/2014/main" id="{97FD7322-6B5A-4587-BF8A-7AF6064C9354}"/>
              </a:ext>
            </a:extLst>
          </p:cNvPr>
          <p:cNvCxnSpPr>
            <a:cxnSpLocks/>
            <a:stCxn id="85" idx="3"/>
            <a:endCxn id="81" idx="1"/>
          </p:cNvCxnSpPr>
          <p:nvPr/>
        </p:nvCxnSpPr>
        <p:spPr>
          <a:xfrm>
            <a:off x="8743015" y="2498254"/>
            <a:ext cx="855192" cy="1513916"/>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49" name="Connector: Elbow 10">
            <a:extLst>
              <a:ext uri="{FF2B5EF4-FFF2-40B4-BE49-F238E27FC236}">
                <a16:creationId xmlns:a16="http://schemas.microsoft.com/office/drawing/2014/main" id="{92BCBEE2-C4B9-48A7-88F2-8DDD901CBA1D}"/>
              </a:ext>
            </a:extLst>
          </p:cNvPr>
          <p:cNvCxnSpPr>
            <a:cxnSpLocks/>
            <a:stCxn id="89" idx="3"/>
            <a:endCxn id="81" idx="1"/>
          </p:cNvCxnSpPr>
          <p:nvPr/>
        </p:nvCxnSpPr>
        <p:spPr>
          <a:xfrm flipV="1">
            <a:off x="8743015" y="4012170"/>
            <a:ext cx="855192" cy="2210214"/>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graphicFrame>
        <p:nvGraphicFramePr>
          <p:cNvPr id="194" name="Table 194">
            <a:extLst>
              <a:ext uri="{FF2B5EF4-FFF2-40B4-BE49-F238E27FC236}">
                <a16:creationId xmlns:a16="http://schemas.microsoft.com/office/drawing/2014/main" id="{7138C967-484F-4996-B653-CB372ABA9DBA}"/>
              </a:ext>
            </a:extLst>
          </p:cNvPr>
          <p:cNvGraphicFramePr>
            <a:graphicFrameLocks noGrp="1"/>
          </p:cNvGraphicFramePr>
          <p:nvPr>
            <p:extLst>
              <p:ext uri="{D42A27DB-BD31-4B8C-83A1-F6EECF244321}">
                <p14:modId xmlns:p14="http://schemas.microsoft.com/office/powerpoint/2010/main" val="1730177965"/>
              </p:ext>
            </p:extLst>
          </p:nvPr>
        </p:nvGraphicFramePr>
        <p:xfrm>
          <a:off x="1273284" y="-1906558"/>
          <a:ext cx="8128000" cy="1854200"/>
        </p:xfrm>
        <a:graphic>
          <a:graphicData uri="http://schemas.openxmlformats.org/drawingml/2006/table">
            <a:tbl>
              <a:tblPr firstRow="1" bandRow="1">
                <a:tableStyleId>{2D5ABB26-0587-4C30-8999-92F81FD0307C}</a:tableStyleId>
              </a:tblPr>
              <a:tblGrid>
                <a:gridCol w="4064000">
                  <a:extLst>
                    <a:ext uri="{9D8B030D-6E8A-4147-A177-3AD203B41FA5}">
                      <a16:colId xmlns:a16="http://schemas.microsoft.com/office/drawing/2014/main" val="176367164"/>
                    </a:ext>
                  </a:extLst>
                </a:gridCol>
                <a:gridCol w="4064000">
                  <a:extLst>
                    <a:ext uri="{9D8B030D-6E8A-4147-A177-3AD203B41FA5}">
                      <a16:colId xmlns:a16="http://schemas.microsoft.com/office/drawing/2014/main" val="4231280858"/>
                    </a:ext>
                  </a:extLst>
                </a:gridCol>
              </a:tblGrid>
              <a:tr h="370840">
                <a:tc>
                  <a:txBody>
                    <a:bodyPr/>
                    <a:lstStyle/>
                    <a:p>
                      <a:endParaRPr lang="en-CA" dirty="0"/>
                    </a:p>
                  </a:txBody>
                  <a:tcPr/>
                </a:tc>
                <a:tc>
                  <a:txBody>
                    <a:bodyPr/>
                    <a:lstStyle/>
                    <a:p>
                      <a:endParaRPr lang="en-CA"/>
                    </a:p>
                  </a:txBody>
                  <a:tcPr/>
                </a:tc>
                <a:extLst>
                  <a:ext uri="{0D108BD9-81ED-4DB2-BD59-A6C34878D82A}">
                    <a16:rowId xmlns:a16="http://schemas.microsoft.com/office/drawing/2014/main" val="1802851889"/>
                  </a:ext>
                </a:extLst>
              </a:tr>
              <a:tr h="370840">
                <a:tc>
                  <a:txBody>
                    <a:bodyPr/>
                    <a:lstStyle/>
                    <a:p>
                      <a:endParaRPr lang="en-CA"/>
                    </a:p>
                  </a:txBody>
                  <a:tcPr/>
                </a:tc>
                <a:tc>
                  <a:txBody>
                    <a:bodyPr/>
                    <a:lstStyle/>
                    <a:p>
                      <a:endParaRPr lang="en-CA"/>
                    </a:p>
                  </a:txBody>
                  <a:tcPr/>
                </a:tc>
                <a:extLst>
                  <a:ext uri="{0D108BD9-81ED-4DB2-BD59-A6C34878D82A}">
                    <a16:rowId xmlns:a16="http://schemas.microsoft.com/office/drawing/2014/main" val="1757367121"/>
                  </a:ext>
                </a:extLst>
              </a:tr>
              <a:tr h="370840">
                <a:tc>
                  <a:txBody>
                    <a:bodyPr/>
                    <a:lstStyle/>
                    <a:p>
                      <a:endParaRPr lang="en-CA"/>
                    </a:p>
                  </a:txBody>
                  <a:tcPr/>
                </a:tc>
                <a:tc>
                  <a:txBody>
                    <a:bodyPr/>
                    <a:lstStyle/>
                    <a:p>
                      <a:endParaRPr lang="en-CA"/>
                    </a:p>
                  </a:txBody>
                  <a:tcPr/>
                </a:tc>
                <a:extLst>
                  <a:ext uri="{0D108BD9-81ED-4DB2-BD59-A6C34878D82A}">
                    <a16:rowId xmlns:a16="http://schemas.microsoft.com/office/drawing/2014/main" val="1580439832"/>
                  </a:ext>
                </a:extLst>
              </a:tr>
              <a:tr h="370840">
                <a:tc>
                  <a:txBody>
                    <a:bodyPr/>
                    <a:lstStyle/>
                    <a:p>
                      <a:endParaRPr lang="en-CA"/>
                    </a:p>
                  </a:txBody>
                  <a:tcPr/>
                </a:tc>
                <a:tc>
                  <a:txBody>
                    <a:bodyPr/>
                    <a:lstStyle/>
                    <a:p>
                      <a:endParaRPr lang="en-CA"/>
                    </a:p>
                  </a:txBody>
                  <a:tcPr/>
                </a:tc>
                <a:extLst>
                  <a:ext uri="{0D108BD9-81ED-4DB2-BD59-A6C34878D82A}">
                    <a16:rowId xmlns:a16="http://schemas.microsoft.com/office/drawing/2014/main" val="182534606"/>
                  </a:ext>
                </a:extLst>
              </a:tr>
              <a:tr h="370840">
                <a:tc>
                  <a:txBody>
                    <a:bodyPr/>
                    <a:lstStyle/>
                    <a:p>
                      <a:endParaRPr lang="en-CA"/>
                    </a:p>
                  </a:txBody>
                  <a:tcPr/>
                </a:tc>
                <a:tc>
                  <a:txBody>
                    <a:bodyPr/>
                    <a:lstStyle/>
                    <a:p>
                      <a:endParaRPr lang="en-CA" dirty="0"/>
                    </a:p>
                  </a:txBody>
                  <a:tcPr/>
                </a:tc>
                <a:extLst>
                  <a:ext uri="{0D108BD9-81ED-4DB2-BD59-A6C34878D82A}">
                    <a16:rowId xmlns:a16="http://schemas.microsoft.com/office/drawing/2014/main" val="2352361682"/>
                  </a:ext>
                </a:extLst>
              </a:tr>
            </a:tbl>
          </a:graphicData>
        </a:graphic>
      </p:graphicFrame>
      <p:grpSp>
        <p:nvGrpSpPr>
          <p:cNvPr id="208" name="Group 207">
            <a:extLst>
              <a:ext uri="{FF2B5EF4-FFF2-40B4-BE49-F238E27FC236}">
                <a16:creationId xmlns:a16="http://schemas.microsoft.com/office/drawing/2014/main" id="{9A237D8A-0D29-478D-992B-D8F1170C93E1}"/>
              </a:ext>
            </a:extLst>
          </p:cNvPr>
          <p:cNvGrpSpPr/>
          <p:nvPr/>
        </p:nvGrpSpPr>
        <p:grpSpPr>
          <a:xfrm>
            <a:off x="892077" y="1677551"/>
            <a:ext cx="2641827" cy="1169551"/>
            <a:chOff x="8484133" y="1435772"/>
            <a:chExt cx="2641827" cy="1169551"/>
          </a:xfrm>
        </p:grpSpPr>
        <p:grpSp>
          <p:nvGrpSpPr>
            <p:cNvPr id="206" name="Group 205">
              <a:extLst>
                <a:ext uri="{FF2B5EF4-FFF2-40B4-BE49-F238E27FC236}">
                  <a16:creationId xmlns:a16="http://schemas.microsoft.com/office/drawing/2014/main" id="{332333BF-7526-4D0D-84E8-622974624B9C}"/>
                </a:ext>
              </a:extLst>
            </p:cNvPr>
            <p:cNvGrpSpPr/>
            <p:nvPr/>
          </p:nvGrpSpPr>
          <p:grpSpPr>
            <a:xfrm>
              <a:off x="8553696" y="1435772"/>
              <a:ext cx="2572264" cy="1169551"/>
              <a:chOff x="8815893" y="1509028"/>
              <a:chExt cx="2572264" cy="1169551"/>
            </a:xfrm>
          </p:grpSpPr>
          <p:sp>
            <p:nvSpPr>
              <p:cNvPr id="183" name="Rectangle 182">
                <a:extLst>
                  <a:ext uri="{FF2B5EF4-FFF2-40B4-BE49-F238E27FC236}">
                    <a16:creationId xmlns:a16="http://schemas.microsoft.com/office/drawing/2014/main" id="{EEE4A449-08ED-45B2-B182-ADFCF3387077}"/>
                  </a:ext>
                </a:extLst>
              </p:cNvPr>
              <p:cNvSpPr/>
              <p:nvPr/>
            </p:nvSpPr>
            <p:spPr>
              <a:xfrm>
                <a:off x="8815893" y="1629204"/>
                <a:ext cx="108000" cy="10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7" name="TextBox 186">
                <a:extLst>
                  <a:ext uri="{FF2B5EF4-FFF2-40B4-BE49-F238E27FC236}">
                    <a16:creationId xmlns:a16="http://schemas.microsoft.com/office/drawing/2014/main" id="{AE9B1812-DE2E-4208-9A7D-747E0DCB81A7}"/>
                  </a:ext>
                </a:extLst>
              </p:cNvPr>
              <p:cNvSpPr txBox="1"/>
              <p:nvPr/>
            </p:nvSpPr>
            <p:spPr>
              <a:xfrm>
                <a:off x="8941333" y="1509028"/>
                <a:ext cx="2446824" cy="1169551"/>
              </a:xfrm>
              <a:prstGeom prst="rect">
                <a:avLst/>
              </a:prstGeom>
              <a:noFill/>
            </p:spPr>
            <p:txBody>
              <a:bodyPr wrap="none" rtlCol="0">
                <a:spAutoFit/>
              </a:bodyPr>
              <a:lstStyle/>
              <a:p>
                <a:r>
                  <a:rPr lang="en-CA" sz="1400" dirty="0"/>
                  <a:t>Data source</a:t>
                </a:r>
                <a:br>
                  <a:rPr lang="en-CA" sz="1400" dirty="0"/>
                </a:br>
                <a:r>
                  <a:rPr lang="en-CA" sz="1400" dirty="0"/>
                  <a:t>Spatial analysis task</a:t>
                </a:r>
                <a:br>
                  <a:rPr lang="en-CA" sz="1400" dirty="0"/>
                </a:br>
                <a:r>
                  <a:rPr lang="en-CA" sz="1400" dirty="0"/>
                  <a:t>Couplings or neighborhood</a:t>
                </a:r>
                <a:br>
                  <a:rPr lang="en-CA" sz="1400" dirty="0"/>
                </a:br>
                <a:r>
                  <a:rPr lang="en-CA" sz="1400" dirty="0"/>
                  <a:t>DEVS model, atomic or coupled</a:t>
                </a:r>
                <a:br>
                  <a:rPr lang="en-CA" sz="1400" dirty="0"/>
                </a:br>
                <a:r>
                  <a:rPr lang="en-CA" sz="1400" dirty="0"/>
                  <a:t>Final model</a:t>
                </a:r>
              </a:p>
            </p:txBody>
          </p:sp>
          <p:sp>
            <p:nvSpPr>
              <p:cNvPr id="199" name="Rectangle 198">
                <a:extLst>
                  <a:ext uri="{FF2B5EF4-FFF2-40B4-BE49-F238E27FC236}">
                    <a16:creationId xmlns:a16="http://schemas.microsoft.com/office/drawing/2014/main" id="{CA111479-78DD-496D-B5C7-B85F4CC85FC1}"/>
                  </a:ext>
                </a:extLst>
              </p:cNvPr>
              <p:cNvSpPr/>
              <p:nvPr/>
            </p:nvSpPr>
            <p:spPr>
              <a:xfrm>
                <a:off x="8815893" y="1839283"/>
                <a:ext cx="108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1" name="Rectangle 200">
                <a:extLst>
                  <a:ext uri="{FF2B5EF4-FFF2-40B4-BE49-F238E27FC236}">
                    <a16:creationId xmlns:a16="http://schemas.microsoft.com/office/drawing/2014/main" id="{E0A0E5C8-4F90-4AEE-85E9-7F5A1680DC21}"/>
                  </a:ext>
                </a:extLst>
              </p:cNvPr>
              <p:cNvSpPr/>
              <p:nvPr/>
            </p:nvSpPr>
            <p:spPr>
              <a:xfrm>
                <a:off x="8815893" y="2043441"/>
                <a:ext cx="108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3" name="Rectangle 202">
                <a:extLst>
                  <a:ext uri="{FF2B5EF4-FFF2-40B4-BE49-F238E27FC236}">
                    <a16:creationId xmlns:a16="http://schemas.microsoft.com/office/drawing/2014/main" id="{B5DA451A-E882-4FB4-8CAC-286D6A5ABBA9}"/>
                  </a:ext>
                </a:extLst>
              </p:cNvPr>
              <p:cNvSpPr/>
              <p:nvPr/>
            </p:nvSpPr>
            <p:spPr>
              <a:xfrm>
                <a:off x="8815893" y="2257720"/>
                <a:ext cx="108000"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5" name="Rectangle 204">
                <a:extLst>
                  <a:ext uri="{FF2B5EF4-FFF2-40B4-BE49-F238E27FC236}">
                    <a16:creationId xmlns:a16="http://schemas.microsoft.com/office/drawing/2014/main" id="{FDDB6C2E-EB4E-4B32-8A0F-1D931F1D43CC}"/>
                  </a:ext>
                </a:extLst>
              </p:cNvPr>
              <p:cNvSpPr/>
              <p:nvPr/>
            </p:nvSpPr>
            <p:spPr>
              <a:xfrm>
                <a:off x="8815893" y="2467440"/>
                <a:ext cx="10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07" name="Rectangle 206">
              <a:extLst>
                <a:ext uri="{FF2B5EF4-FFF2-40B4-BE49-F238E27FC236}">
                  <a16:creationId xmlns:a16="http://schemas.microsoft.com/office/drawing/2014/main" id="{99E1FF1A-C2E6-4751-BF3F-AD7677591FA1}"/>
                </a:ext>
              </a:extLst>
            </p:cNvPr>
            <p:cNvSpPr/>
            <p:nvPr/>
          </p:nvSpPr>
          <p:spPr>
            <a:xfrm>
              <a:off x="8484133" y="1467597"/>
              <a:ext cx="2641827" cy="11377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5" name="Straight Connector 4">
            <a:extLst>
              <a:ext uri="{FF2B5EF4-FFF2-40B4-BE49-F238E27FC236}">
                <a16:creationId xmlns:a16="http://schemas.microsoft.com/office/drawing/2014/main" id="{36C854A5-5374-1341-A853-F0B6339984F3}"/>
              </a:ext>
            </a:extLst>
          </p:cNvPr>
          <p:cNvCxnSpPr>
            <a:cxnSpLocks/>
          </p:cNvCxnSpPr>
          <p:nvPr/>
        </p:nvCxnSpPr>
        <p:spPr>
          <a:xfrm flipH="1" flipV="1">
            <a:off x="1273284" y="3429002"/>
            <a:ext cx="18445" cy="32973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C336457-6DF0-974D-A5DD-1E37BA583AA6}"/>
              </a:ext>
            </a:extLst>
          </p:cNvPr>
          <p:cNvCxnSpPr>
            <a:cxnSpLocks/>
          </p:cNvCxnSpPr>
          <p:nvPr/>
        </p:nvCxnSpPr>
        <p:spPr>
          <a:xfrm flipH="1">
            <a:off x="1273284" y="3429000"/>
            <a:ext cx="269851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E4542C3B-F309-0041-8239-2DD13A6DBCC7}"/>
              </a:ext>
            </a:extLst>
          </p:cNvPr>
          <p:cNvCxnSpPr>
            <a:cxnSpLocks/>
          </p:cNvCxnSpPr>
          <p:nvPr/>
        </p:nvCxnSpPr>
        <p:spPr>
          <a:xfrm flipV="1">
            <a:off x="3971797" y="1342118"/>
            <a:ext cx="0" cy="2077478"/>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B5FB86F-94E1-D84A-A253-9051BA355612}"/>
              </a:ext>
            </a:extLst>
          </p:cNvPr>
          <p:cNvCxnSpPr>
            <a:cxnSpLocks/>
          </p:cNvCxnSpPr>
          <p:nvPr/>
        </p:nvCxnSpPr>
        <p:spPr>
          <a:xfrm flipH="1">
            <a:off x="3971797" y="1342118"/>
            <a:ext cx="1913188"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097429D8-D97B-8A47-8187-FBB93A003296}"/>
              </a:ext>
            </a:extLst>
          </p:cNvPr>
          <p:cNvCxnSpPr>
            <a:cxnSpLocks/>
          </p:cNvCxnSpPr>
          <p:nvPr/>
        </p:nvCxnSpPr>
        <p:spPr>
          <a:xfrm flipV="1">
            <a:off x="5884985" y="1342118"/>
            <a:ext cx="0" cy="1156136"/>
          </a:xfrm>
          <a:prstGeom prst="line">
            <a:avLst/>
          </a:prstGeom>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0C66C901-2530-364C-9938-2254F54B8FE4}"/>
              </a:ext>
            </a:extLst>
          </p:cNvPr>
          <p:cNvCxnSpPr>
            <a:cxnSpLocks/>
          </p:cNvCxnSpPr>
          <p:nvPr/>
        </p:nvCxnSpPr>
        <p:spPr>
          <a:xfrm flipH="1" flipV="1">
            <a:off x="5878079" y="2488919"/>
            <a:ext cx="1454315" cy="9335"/>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74201FE-7ADE-344F-B7DF-DCEE0F46D4FF}"/>
              </a:ext>
            </a:extLst>
          </p:cNvPr>
          <p:cNvCxnSpPr>
            <a:cxnSpLocks/>
          </p:cNvCxnSpPr>
          <p:nvPr/>
        </p:nvCxnSpPr>
        <p:spPr>
          <a:xfrm flipH="1" flipV="1">
            <a:off x="7332394" y="2498258"/>
            <a:ext cx="6883" cy="1026711"/>
          </a:xfrm>
          <a:prstGeom prst="line">
            <a:avLst/>
          </a:prstGeom>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972B3D73-E42B-294E-BDA4-9B7DB9720CED}"/>
              </a:ext>
            </a:extLst>
          </p:cNvPr>
          <p:cNvCxnSpPr>
            <a:cxnSpLocks/>
          </p:cNvCxnSpPr>
          <p:nvPr/>
        </p:nvCxnSpPr>
        <p:spPr>
          <a:xfrm flipH="1" flipV="1">
            <a:off x="5515801" y="3504768"/>
            <a:ext cx="1823477" cy="11705"/>
          </a:xfrm>
          <a:prstGeom prst="line">
            <a:avLst/>
          </a:prstGeom>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F0EFDA99-27B2-2843-9864-8A2BA85E28D5}"/>
              </a:ext>
            </a:extLst>
          </p:cNvPr>
          <p:cNvCxnSpPr>
            <a:cxnSpLocks/>
          </p:cNvCxnSpPr>
          <p:nvPr/>
        </p:nvCxnSpPr>
        <p:spPr>
          <a:xfrm flipV="1">
            <a:off x="5515801" y="3504769"/>
            <a:ext cx="0" cy="3221615"/>
          </a:xfrm>
          <a:prstGeom prst="line">
            <a:avLst/>
          </a:prstGeom>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8D390B4-22E1-964D-906B-D6D3D4CB40C1}"/>
              </a:ext>
            </a:extLst>
          </p:cNvPr>
          <p:cNvCxnSpPr>
            <a:cxnSpLocks/>
          </p:cNvCxnSpPr>
          <p:nvPr/>
        </p:nvCxnSpPr>
        <p:spPr>
          <a:xfrm flipH="1" flipV="1">
            <a:off x="1291729" y="6726384"/>
            <a:ext cx="4224072" cy="1"/>
          </a:xfrm>
          <a:prstGeom prst="line">
            <a:avLst/>
          </a:prstGeom>
        </p:spPr>
        <p:style>
          <a:lnRef idx="1">
            <a:schemeClr val="accent1"/>
          </a:lnRef>
          <a:fillRef idx="0">
            <a:schemeClr val="accent1"/>
          </a:fillRef>
          <a:effectRef idx="0">
            <a:schemeClr val="accent1"/>
          </a:effectRef>
          <a:fontRef idx="minor">
            <a:schemeClr val="tx1"/>
          </a:fontRef>
        </p:style>
      </p:cxnSp>
      <p:sp>
        <p:nvSpPr>
          <p:cNvPr id="71" name="TextBox 70">
            <a:extLst>
              <a:ext uri="{FF2B5EF4-FFF2-40B4-BE49-F238E27FC236}">
                <a16:creationId xmlns:a16="http://schemas.microsoft.com/office/drawing/2014/main" id="{AD85D4C9-FDED-5F41-93C7-2A9A21592701}"/>
              </a:ext>
            </a:extLst>
          </p:cNvPr>
          <p:cNvSpPr txBox="1"/>
          <p:nvPr/>
        </p:nvSpPr>
        <p:spPr>
          <a:xfrm>
            <a:off x="1194672" y="3181410"/>
            <a:ext cx="2795958" cy="261610"/>
          </a:xfrm>
          <a:prstGeom prst="rect">
            <a:avLst/>
          </a:prstGeom>
          <a:noFill/>
        </p:spPr>
        <p:txBody>
          <a:bodyPr wrap="none" rtlCol="0">
            <a:spAutoFit/>
          </a:bodyPr>
          <a:lstStyle/>
          <a:p>
            <a:r>
              <a:rPr lang="en-US" sz="1100" dirty="0">
                <a:solidFill>
                  <a:schemeClr val="accent6"/>
                </a:solidFill>
              </a:rPr>
              <a:t>Can be automated by QGIS Graphical Modeler</a:t>
            </a:r>
          </a:p>
        </p:txBody>
      </p:sp>
    </p:spTree>
    <p:extLst>
      <p:ext uri="{BB962C8B-B14F-4D97-AF65-F5344CB8AC3E}">
        <p14:creationId xmlns:p14="http://schemas.microsoft.com/office/powerpoint/2010/main" val="1806047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Prescription Delivery Model</a:t>
            </a:r>
          </a:p>
        </p:txBody>
      </p:sp>
      <p:sp>
        <p:nvSpPr>
          <p:cNvPr id="3" name="Content Placeholder 2">
            <a:extLst>
              <a:ext uri="{FF2B5EF4-FFF2-40B4-BE49-F238E27FC236}">
                <a16:creationId xmlns:a16="http://schemas.microsoft.com/office/drawing/2014/main" id="{B41BA70F-675C-BA46-9C80-01F5206F9B98}"/>
              </a:ext>
            </a:extLst>
          </p:cNvPr>
          <p:cNvSpPr>
            <a:spLocks noGrp="1"/>
          </p:cNvSpPr>
          <p:nvPr>
            <p:ph idx="1"/>
          </p:nvPr>
        </p:nvSpPr>
        <p:spPr>
          <a:xfrm>
            <a:off x="1449659" y="1483112"/>
            <a:ext cx="9601200" cy="4427034"/>
          </a:xfrm>
        </p:spPr>
        <p:txBody>
          <a:bodyPr>
            <a:normAutofit lnSpcReduction="10000"/>
          </a:bodyPr>
          <a:lstStyle/>
          <a:p>
            <a:r>
              <a:rPr lang="en-US" dirty="0"/>
              <a:t>The delivery app market has become a hot market. </a:t>
            </a:r>
          </a:p>
          <a:p>
            <a:r>
              <a:rPr lang="en-US" dirty="0"/>
              <a:t>Companies that currently run prescription delivery generally lack economic moat. </a:t>
            </a:r>
          </a:p>
          <a:p>
            <a:r>
              <a:rPr lang="en-US" dirty="0"/>
              <a:t>A pharmacy chain like Shoppers already has established customers and buying power for new technologies. If they were to release a prescription delivery app, they would likely dominate the market. </a:t>
            </a:r>
          </a:p>
          <a:p>
            <a:r>
              <a:rPr lang="en-US" dirty="0"/>
              <a:t>General modeling workflow: Apply Network Analysis and Voronoi Polygons as a delivery solution in Urban Logistics</a:t>
            </a:r>
          </a:p>
          <a:p>
            <a:r>
              <a:rPr lang="en-US" dirty="0"/>
              <a:t>Data:</a:t>
            </a:r>
          </a:p>
          <a:p>
            <a:pPr lvl="1"/>
            <a:r>
              <a:rPr lang="en-US" sz="2000" dirty="0"/>
              <a:t>National Road Network (Open Canada)</a:t>
            </a:r>
          </a:p>
          <a:p>
            <a:pPr lvl="1"/>
            <a:r>
              <a:rPr lang="en-US" sz="2000" dirty="0"/>
              <a:t>Building Footprints (Open Ottawa)</a:t>
            </a:r>
          </a:p>
          <a:p>
            <a:pPr lvl="1"/>
            <a:r>
              <a:rPr lang="en-US" sz="2000" dirty="0"/>
              <a:t>Shoppers Drug Mart Locations (Extracted Manually from Google Maps)</a:t>
            </a:r>
          </a:p>
          <a:p>
            <a:pPr marL="530352" lvl="1" indent="0">
              <a:buNone/>
            </a:pPr>
            <a:endParaRPr lang="en-US" dirty="0"/>
          </a:p>
          <a:p>
            <a:pPr lvl="1"/>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0C910E6F-C980-8F4F-8392-03E25345496E}"/>
              </a:ext>
            </a:extLst>
          </p:cNvPr>
          <p:cNvSpPr>
            <a:spLocks noGrp="1"/>
          </p:cNvSpPr>
          <p:nvPr>
            <p:ph type="sldNum" sz="quarter" idx="12"/>
          </p:nvPr>
        </p:nvSpPr>
        <p:spPr/>
        <p:txBody>
          <a:bodyPr/>
          <a:lstStyle/>
          <a:p>
            <a:fld id="{69E57DC2-970A-4B3E-BB1C-7A09969E49DF}" type="slidenum">
              <a:rPr lang="en-US" smtClean="0"/>
              <a:t>12</a:t>
            </a:fld>
            <a:endParaRPr lang="en-US" dirty="0"/>
          </a:p>
        </p:txBody>
      </p:sp>
    </p:spTree>
    <p:extLst>
      <p:ext uri="{BB962C8B-B14F-4D97-AF65-F5344CB8AC3E}">
        <p14:creationId xmlns:p14="http://schemas.microsoft.com/office/powerpoint/2010/main" val="3194602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Prescription Delivery Model Cont’d</a:t>
            </a:r>
          </a:p>
        </p:txBody>
      </p:sp>
      <p:sp>
        <p:nvSpPr>
          <p:cNvPr id="3" name="Slide Number Placeholder 2">
            <a:extLst>
              <a:ext uri="{FF2B5EF4-FFF2-40B4-BE49-F238E27FC236}">
                <a16:creationId xmlns:a16="http://schemas.microsoft.com/office/drawing/2014/main" id="{035FC636-8CD0-4B48-9841-032A28814213}"/>
              </a:ext>
            </a:extLst>
          </p:cNvPr>
          <p:cNvSpPr>
            <a:spLocks noGrp="1"/>
          </p:cNvSpPr>
          <p:nvPr>
            <p:ph type="sldNum" sz="quarter" idx="12"/>
          </p:nvPr>
        </p:nvSpPr>
        <p:spPr/>
        <p:txBody>
          <a:bodyPr/>
          <a:lstStyle/>
          <a:p>
            <a:fld id="{69E57DC2-970A-4B3E-BB1C-7A09969E49DF}" type="slidenum">
              <a:rPr lang="en-US" smtClean="0"/>
              <a:t>13</a:t>
            </a:fld>
            <a:endParaRPr lang="en-US" dirty="0"/>
          </a:p>
        </p:txBody>
      </p:sp>
      <p:sp>
        <p:nvSpPr>
          <p:cNvPr id="9" name="Rectangle 8">
            <a:extLst>
              <a:ext uri="{FF2B5EF4-FFF2-40B4-BE49-F238E27FC236}">
                <a16:creationId xmlns:a16="http://schemas.microsoft.com/office/drawing/2014/main" id="{BDBBAF21-F07F-8445-9909-8EF7DBE51858}"/>
              </a:ext>
            </a:extLst>
          </p:cNvPr>
          <p:cNvSpPr/>
          <p:nvPr/>
        </p:nvSpPr>
        <p:spPr>
          <a:xfrm>
            <a:off x="4383971" y="3266968"/>
            <a:ext cx="1462510" cy="740316"/>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Customers within Delivery Service Buffer</a:t>
            </a:r>
          </a:p>
        </p:txBody>
      </p:sp>
      <p:sp>
        <p:nvSpPr>
          <p:cNvPr id="10" name="Rectangle 9">
            <a:extLst>
              <a:ext uri="{FF2B5EF4-FFF2-40B4-BE49-F238E27FC236}">
                <a16:creationId xmlns:a16="http://schemas.microsoft.com/office/drawing/2014/main" id="{3F17B15C-E83E-1A4B-8923-F475E2F30B82}"/>
              </a:ext>
            </a:extLst>
          </p:cNvPr>
          <p:cNvSpPr/>
          <p:nvPr/>
        </p:nvSpPr>
        <p:spPr>
          <a:xfrm>
            <a:off x="819118" y="2580400"/>
            <a:ext cx="1097725" cy="745568"/>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Building Footprints</a:t>
            </a:r>
          </a:p>
        </p:txBody>
      </p:sp>
      <p:sp>
        <p:nvSpPr>
          <p:cNvPr id="11" name="Oval 10">
            <a:extLst>
              <a:ext uri="{FF2B5EF4-FFF2-40B4-BE49-F238E27FC236}">
                <a16:creationId xmlns:a16="http://schemas.microsoft.com/office/drawing/2014/main" id="{6A73E8DE-DECC-9B4A-B108-03EF7646FCD2}"/>
              </a:ext>
            </a:extLst>
          </p:cNvPr>
          <p:cNvSpPr/>
          <p:nvPr/>
        </p:nvSpPr>
        <p:spPr>
          <a:xfrm>
            <a:off x="2239787" y="2646805"/>
            <a:ext cx="1287996" cy="62016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Spatial Intersection</a:t>
            </a:r>
          </a:p>
        </p:txBody>
      </p:sp>
      <p:cxnSp>
        <p:nvCxnSpPr>
          <p:cNvPr id="12" name="Straight Arrow Connector 11">
            <a:extLst>
              <a:ext uri="{FF2B5EF4-FFF2-40B4-BE49-F238E27FC236}">
                <a16:creationId xmlns:a16="http://schemas.microsoft.com/office/drawing/2014/main" id="{92F7B4B9-1686-CC4C-B66E-7E8D90821FFF}"/>
              </a:ext>
            </a:extLst>
          </p:cNvPr>
          <p:cNvCxnSpPr>
            <a:cxnSpLocks/>
            <a:stCxn id="10" idx="3"/>
            <a:endCxn id="11" idx="2"/>
          </p:cNvCxnSpPr>
          <p:nvPr/>
        </p:nvCxnSpPr>
        <p:spPr>
          <a:xfrm>
            <a:off x="1916843" y="2953184"/>
            <a:ext cx="322944" cy="370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4" name="Rectangle 13">
            <a:extLst>
              <a:ext uri="{FF2B5EF4-FFF2-40B4-BE49-F238E27FC236}">
                <a16:creationId xmlns:a16="http://schemas.microsoft.com/office/drawing/2014/main" id="{CC16DE51-BD4D-6A43-A164-66501361E98F}"/>
              </a:ext>
            </a:extLst>
          </p:cNvPr>
          <p:cNvSpPr/>
          <p:nvPr/>
        </p:nvSpPr>
        <p:spPr>
          <a:xfrm>
            <a:off x="791774" y="5103443"/>
            <a:ext cx="1097725" cy="745568"/>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Pharmacies</a:t>
            </a:r>
          </a:p>
        </p:txBody>
      </p:sp>
      <p:sp>
        <p:nvSpPr>
          <p:cNvPr id="15" name="Oval 14">
            <a:extLst>
              <a:ext uri="{FF2B5EF4-FFF2-40B4-BE49-F238E27FC236}">
                <a16:creationId xmlns:a16="http://schemas.microsoft.com/office/drawing/2014/main" id="{0A469073-E4BA-4645-AC84-2AC5B0EB50A0}"/>
              </a:ext>
            </a:extLst>
          </p:cNvPr>
          <p:cNvSpPr/>
          <p:nvPr/>
        </p:nvSpPr>
        <p:spPr>
          <a:xfrm>
            <a:off x="889276" y="4174613"/>
            <a:ext cx="902723" cy="70432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Distance Buffer</a:t>
            </a:r>
          </a:p>
        </p:txBody>
      </p:sp>
      <p:sp>
        <p:nvSpPr>
          <p:cNvPr id="17" name="Oval 16">
            <a:extLst>
              <a:ext uri="{FF2B5EF4-FFF2-40B4-BE49-F238E27FC236}">
                <a16:creationId xmlns:a16="http://schemas.microsoft.com/office/drawing/2014/main" id="{7F6A630B-E946-7A4C-BB00-DD25D0632D70}"/>
              </a:ext>
            </a:extLst>
          </p:cNvPr>
          <p:cNvSpPr/>
          <p:nvPr/>
        </p:nvSpPr>
        <p:spPr>
          <a:xfrm>
            <a:off x="3298803" y="5931808"/>
            <a:ext cx="914400" cy="9144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200" dirty="0"/>
              <a:t>Road Distance</a:t>
            </a:r>
          </a:p>
        </p:txBody>
      </p:sp>
      <p:sp>
        <p:nvSpPr>
          <p:cNvPr id="18" name="Oval 17">
            <a:extLst>
              <a:ext uri="{FF2B5EF4-FFF2-40B4-BE49-F238E27FC236}">
                <a16:creationId xmlns:a16="http://schemas.microsoft.com/office/drawing/2014/main" id="{D1B0ED3D-FC09-504E-9B2B-4E0A83B96F7B}"/>
              </a:ext>
            </a:extLst>
          </p:cNvPr>
          <p:cNvSpPr/>
          <p:nvPr/>
        </p:nvSpPr>
        <p:spPr>
          <a:xfrm>
            <a:off x="4565298" y="5931808"/>
            <a:ext cx="1076651" cy="91440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Distance to Pharmacy</a:t>
            </a:r>
          </a:p>
        </p:txBody>
      </p:sp>
      <p:cxnSp>
        <p:nvCxnSpPr>
          <p:cNvPr id="19" name="Straight Arrow Connector 18">
            <a:extLst>
              <a:ext uri="{FF2B5EF4-FFF2-40B4-BE49-F238E27FC236}">
                <a16:creationId xmlns:a16="http://schemas.microsoft.com/office/drawing/2014/main" id="{49AE9EB2-1662-EC43-99AF-D110479E17E5}"/>
              </a:ext>
            </a:extLst>
          </p:cNvPr>
          <p:cNvCxnSpPr>
            <a:cxnSpLocks/>
            <a:stCxn id="17" idx="6"/>
            <a:endCxn id="18" idx="2"/>
          </p:cNvCxnSpPr>
          <p:nvPr/>
        </p:nvCxnSpPr>
        <p:spPr>
          <a:xfrm>
            <a:off x="4213203" y="6389008"/>
            <a:ext cx="35209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 name="Oval 20">
            <a:extLst>
              <a:ext uri="{FF2B5EF4-FFF2-40B4-BE49-F238E27FC236}">
                <a16:creationId xmlns:a16="http://schemas.microsoft.com/office/drawing/2014/main" id="{F92860D3-D6C4-E049-B016-8A4577703A98}"/>
              </a:ext>
            </a:extLst>
          </p:cNvPr>
          <p:cNvSpPr/>
          <p:nvPr/>
        </p:nvSpPr>
        <p:spPr>
          <a:xfrm>
            <a:off x="6034205" y="5901638"/>
            <a:ext cx="1297736" cy="95636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Map onto Pharmacy- Customer  Model</a:t>
            </a:r>
          </a:p>
        </p:txBody>
      </p:sp>
      <p:sp>
        <p:nvSpPr>
          <p:cNvPr id="22" name="Rectangle 21">
            <a:extLst>
              <a:ext uri="{FF2B5EF4-FFF2-40B4-BE49-F238E27FC236}">
                <a16:creationId xmlns:a16="http://schemas.microsoft.com/office/drawing/2014/main" id="{BE7E249E-34AB-5448-946E-1777452EEEE8}"/>
              </a:ext>
            </a:extLst>
          </p:cNvPr>
          <p:cNvSpPr/>
          <p:nvPr/>
        </p:nvSpPr>
        <p:spPr>
          <a:xfrm>
            <a:off x="7605690" y="4189043"/>
            <a:ext cx="1055706" cy="914400"/>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Pharmacy-Customer Couplings</a:t>
            </a:r>
          </a:p>
        </p:txBody>
      </p:sp>
      <p:sp>
        <p:nvSpPr>
          <p:cNvPr id="23" name="Rectangle 22">
            <a:extLst>
              <a:ext uri="{FF2B5EF4-FFF2-40B4-BE49-F238E27FC236}">
                <a16:creationId xmlns:a16="http://schemas.microsoft.com/office/drawing/2014/main" id="{E3F9A30B-67DE-F94B-940B-7DB656C5943C}"/>
              </a:ext>
            </a:extLst>
          </p:cNvPr>
          <p:cNvSpPr/>
          <p:nvPr/>
        </p:nvSpPr>
        <p:spPr>
          <a:xfrm>
            <a:off x="7645077" y="5966887"/>
            <a:ext cx="976933" cy="844242"/>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rPr>
              <a:t>Pharmacy- Customer Atomic Models</a:t>
            </a:r>
          </a:p>
        </p:txBody>
      </p:sp>
      <p:sp>
        <p:nvSpPr>
          <p:cNvPr id="24" name="Rectangle 23">
            <a:extLst>
              <a:ext uri="{FF2B5EF4-FFF2-40B4-BE49-F238E27FC236}">
                <a16:creationId xmlns:a16="http://schemas.microsoft.com/office/drawing/2014/main" id="{53FA9EE6-9A54-8F4D-BB0E-FCCFCC2A3A48}"/>
              </a:ext>
            </a:extLst>
          </p:cNvPr>
          <p:cNvSpPr/>
          <p:nvPr/>
        </p:nvSpPr>
        <p:spPr>
          <a:xfrm>
            <a:off x="9135560" y="5949347"/>
            <a:ext cx="986251" cy="879321"/>
          </a:xfrm>
          <a:prstGeom prst="rect">
            <a:avLst/>
          </a:prstGeom>
          <a:solidFill>
            <a:schemeClr val="accent3"/>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CA" sz="1400" dirty="0"/>
              <a:t>Delivery Service Coupled Model</a:t>
            </a:r>
          </a:p>
        </p:txBody>
      </p:sp>
      <p:sp>
        <p:nvSpPr>
          <p:cNvPr id="26" name="Rectangle 25">
            <a:extLst>
              <a:ext uri="{FF2B5EF4-FFF2-40B4-BE49-F238E27FC236}">
                <a16:creationId xmlns:a16="http://schemas.microsoft.com/office/drawing/2014/main" id="{091E1FFB-A78C-E644-A25B-9F753F751561}"/>
              </a:ext>
            </a:extLst>
          </p:cNvPr>
          <p:cNvSpPr/>
          <p:nvPr/>
        </p:nvSpPr>
        <p:spPr>
          <a:xfrm>
            <a:off x="821931" y="6041356"/>
            <a:ext cx="1097725" cy="745568"/>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Road Network</a:t>
            </a:r>
          </a:p>
        </p:txBody>
      </p:sp>
      <p:cxnSp>
        <p:nvCxnSpPr>
          <p:cNvPr id="28" name="Straight Arrow Connector 27">
            <a:extLst>
              <a:ext uri="{FF2B5EF4-FFF2-40B4-BE49-F238E27FC236}">
                <a16:creationId xmlns:a16="http://schemas.microsoft.com/office/drawing/2014/main" id="{EAC27F5A-D2B1-B44C-8581-80D9536546A4}"/>
              </a:ext>
            </a:extLst>
          </p:cNvPr>
          <p:cNvCxnSpPr>
            <a:cxnSpLocks/>
            <a:stCxn id="26" idx="3"/>
            <a:endCxn id="17" idx="2"/>
          </p:cNvCxnSpPr>
          <p:nvPr/>
        </p:nvCxnSpPr>
        <p:spPr>
          <a:xfrm flipV="1">
            <a:off x="1919656" y="6389008"/>
            <a:ext cx="1379147" cy="251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Connector: Elbow 10">
            <a:extLst>
              <a:ext uri="{FF2B5EF4-FFF2-40B4-BE49-F238E27FC236}">
                <a16:creationId xmlns:a16="http://schemas.microsoft.com/office/drawing/2014/main" id="{ED7BD65D-A752-6E47-AEB6-7C90521A44E2}"/>
              </a:ext>
            </a:extLst>
          </p:cNvPr>
          <p:cNvCxnSpPr>
            <a:cxnSpLocks/>
            <a:stCxn id="14" idx="2"/>
            <a:endCxn id="17" idx="1"/>
          </p:cNvCxnSpPr>
          <p:nvPr/>
        </p:nvCxnSpPr>
        <p:spPr>
          <a:xfrm rot="16200000" flipH="1">
            <a:off x="2278321" y="4911326"/>
            <a:ext cx="216708" cy="209207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15B49AB8-7BAB-A247-A3A3-4151D6C8B198}"/>
              </a:ext>
            </a:extLst>
          </p:cNvPr>
          <p:cNvCxnSpPr>
            <a:cxnSpLocks/>
            <a:stCxn id="23" idx="3"/>
            <a:endCxn id="24" idx="1"/>
          </p:cNvCxnSpPr>
          <p:nvPr/>
        </p:nvCxnSpPr>
        <p:spPr>
          <a:xfrm>
            <a:off x="8622010" y="6389008"/>
            <a:ext cx="51355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Connector: Elbow 10">
            <a:extLst>
              <a:ext uri="{FF2B5EF4-FFF2-40B4-BE49-F238E27FC236}">
                <a16:creationId xmlns:a16="http://schemas.microsoft.com/office/drawing/2014/main" id="{C4486889-0B04-564E-BA78-D596FFFD9C79}"/>
              </a:ext>
            </a:extLst>
          </p:cNvPr>
          <p:cNvCxnSpPr>
            <a:cxnSpLocks/>
            <a:stCxn id="9" idx="2"/>
            <a:endCxn id="21" idx="0"/>
          </p:cNvCxnSpPr>
          <p:nvPr/>
        </p:nvCxnSpPr>
        <p:spPr>
          <a:xfrm rot="16200000" flipH="1">
            <a:off x="4951972" y="4170537"/>
            <a:ext cx="1894354" cy="1567847"/>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cxnSp>
        <p:nvCxnSpPr>
          <p:cNvPr id="141" name="Connector: Elbow 10">
            <a:extLst>
              <a:ext uri="{FF2B5EF4-FFF2-40B4-BE49-F238E27FC236}">
                <a16:creationId xmlns:a16="http://schemas.microsoft.com/office/drawing/2014/main" id="{81E1AA2D-818E-A24F-8EA9-7A45592E0BC1}"/>
              </a:ext>
            </a:extLst>
          </p:cNvPr>
          <p:cNvCxnSpPr>
            <a:cxnSpLocks/>
            <a:stCxn id="9" idx="1"/>
            <a:endCxn id="17" idx="7"/>
          </p:cNvCxnSpPr>
          <p:nvPr/>
        </p:nvCxnSpPr>
        <p:spPr>
          <a:xfrm rot="10800000" flipV="1">
            <a:off x="4079293" y="3637125"/>
            <a:ext cx="304679" cy="2428593"/>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69" name="Connector: Elbow 10">
            <a:extLst>
              <a:ext uri="{FF2B5EF4-FFF2-40B4-BE49-F238E27FC236}">
                <a16:creationId xmlns:a16="http://schemas.microsoft.com/office/drawing/2014/main" id="{BA9F5801-C042-7949-8084-555A7912DAC0}"/>
              </a:ext>
            </a:extLst>
          </p:cNvPr>
          <p:cNvCxnSpPr>
            <a:cxnSpLocks/>
            <a:stCxn id="9" idx="3"/>
            <a:endCxn id="22" idx="0"/>
          </p:cNvCxnSpPr>
          <p:nvPr/>
        </p:nvCxnSpPr>
        <p:spPr>
          <a:xfrm>
            <a:off x="5846481" y="3637126"/>
            <a:ext cx="2287062" cy="551917"/>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72" name="Connector: Elbow 10">
            <a:extLst>
              <a:ext uri="{FF2B5EF4-FFF2-40B4-BE49-F238E27FC236}">
                <a16:creationId xmlns:a16="http://schemas.microsoft.com/office/drawing/2014/main" id="{3A02DAEB-0F9B-2840-B81E-5E612627A096}"/>
              </a:ext>
            </a:extLst>
          </p:cNvPr>
          <p:cNvCxnSpPr>
            <a:cxnSpLocks/>
            <a:stCxn id="18" idx="7"/>
            <a:endCxn id="22" idx="1"/>
          </p:cNvCxnSpPr>
          <p:nvPr/>
        </p:nvCxnSpPr>
        <p:spPr>
          <a:xfrm rot="5400000" flipH="1" flipV="1">
            <a:off x="5835245" y="4295275"/>
            <a:ext cx="1419476" cy="2121413"/>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05" name="Straight Arrow Connector 204">
            <a:extLst>
              <a:ext uri="{FF2B5EF4-FFF2-40B4-BE49-F238E27FC236}">
                <a16:creationId xmlns:a16="http://schemas.microsoft.com/office/drawing/2014/main" id="{814ABDC4-1A88-C94F-B289-128F19A9B48D}"/>
              </a:ext>
            </a:extLst>
          </p:cNvPr>
          <p:cNvCxnSpPr>
            <a:cxnSpLocks/>
            <a:stCxn id="21" idx="6"/>
            <a:endCxn id="23" idx="1"/>
          </p:cNvCxnSpPr>
          <p:nvPr/>
        </p:nvCxnSpPr>
        <p:spPr>
          <a:xfrm>
            <a:off x="7331941" y="6379819"/>
            <a:ext cx="313136" cy="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5122" name="Picture 2">
            <a:extLst>
              <a:ext uri="{FF2B5EF4-FFF2-40B4-BE49-F238E27FC236}">
                <a16:creationId xmlns:a16="http://schemas.microsoft.com/office/drawing/2014/main" id="{2A2502F6-9F42-9349-A914-34388C2B85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0556" y="2842964"/>
            <a:ext cx="2553521" cy="2284841"/>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grpSp>
        <p:nvGrpSpPr>
          <p:cNvPr id="36" name="Group 35">
            <a:extLst>
              <a:ext uri="{FF2B5EF4-FFF2-40B4-BE49-F238E27FC236}">
                <a16:creationId xmlns:a16="http://schemas.microsoft.com/office/drawing/2014/main" id="{BE96FA27-AA79-AF46-BC36-D4E695040516}"/>
              </a:ext>
            </a:extLst>
          </p:cNvPr>
          <p:cNvGrpSpPr/>
          <p:nvPr/>
        </p:nvGrpSpPr>
        <p:grpSpPr>
          <a:xfrm>
            <a:off x="828857" y="1309780"/>
            <a:ext cx="2641827" cy="1169551"/>
            <a:chOff x="8484133" y="1435772"/>
            <a:chExt cx="2641827" cy="1169551"/>
          </a:xfrm>
        </p:grpSpPr>
        <p:grpSp>
          <p:nvGrpSpPr>
            <p:cNvPr id="37" name="Group 36">
              <a:extLst>
                <a:ext uri="{FF2B5EF4-FFF2-40B4-BE49-F238E27FC236}">
                  <a16:creationId xmlns:a16="http://schemas.microsoft.com/office/drawing/2014/main" id="{C03507D3-6D6A-BD4E-AADB-07909AC11B50}"/>
                </a:ext>
              </a:extLst>
            </p:cNvPr>
            <p:cNvGrpSpPr/>
            <p:nvPr/>
          </p:nvGrpSpPr>
          <p:grpSpPr>
            <a:xfrm>
              <a:off x="8553696" y="1435772"/>
              <a:ext cx="2572264" cy="1169551"/>
              <a:chOff x="8815893" y="1509028"/>
              <a:chExt cx="2572264" cy="1169551"/>
            </a:xfrm>
          </p:grpSpPr>
          <p:sp>
            <p:nvSpPr>
              <p:cNvPr id="39" name="Rectangle 38">
                <a:extLst>
                  <a:ext uri="{FF2B5EF4-FFF2-40B4-BE49-F238E27FC236}">
                    <a16:creationId xmlns:a16="http://schemas.microsoft.com/office/drawing/2014/main" id="{64429006-960A-694C-8B3A-3DA307890ACE}"/>
                  </a:ext>
                </a:extLst>
              </p:cNvPr>
              <p:cNvSpPr/>
              <p:nvPr/>
            </p:nvSpPr>
            <p:spPr>
              <a:xfrm>
                <a:off x="8815893" y="1629204"/>
                <a:ext cx="108000" cy="10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0" name="TextBox 39">
                <a:extLst>
                  <a:ext uri="{FF2B5EF4-FFF2-40B4-BE49-F238E27FC236}">
                    <a16:creationId xmlns:a16="http://schemas.microsoft.com/office/drawing/2014/main" id="{15350FEB-7DA5-374A-AABA-7E58C8244043}"/>
                  </a:ext>
                </a:extLst>
              </p:cNvPr>
              <p:cNvSpPr txBox="1"/>
              <p:nvPr/>
            </p:nvSpPr>
            <p:spPr>
              <a:xfrm>
                <a:off x="8941333" y="1509028"/>
                <a:ext cx="2446824" cy="1169551"/>
              </a:xfrm>
              <a:prstGeom prst="rect">
                <a:avLst/>
              </a:prstGeom>
              <a:noFill/>
            </p:spPr>
            <p:txBody>
              <a:bodyPr wrap="none" rtlCol="0">
                <a:spAutoFit/>
              </a:bodyPr>
              <a:lstStyle/>
              <a:p>
                <a:r>
                  <a:rPr lang="en-CA" sz="1400" dirty="0"/>
                  <a:t>Data source</a:t>
                </a:r>
                <a:br>
                  <a:rPr lang="en-CA" sz="1400" dirty="0"/>
                </a:br>
                <a:r>
                  <a:rPr lang="en-CA" sz="1400" dirty="0"/>
                  <a:t>Spatial analysis task</a:t>
                </a:r>
                <a:br>
                  <a:rPr lang="en-CA" sz="1400" dirty="0"/>
                </a:br>
                <a:r>
                  <a:rPr lang="en-CA" sz="1400" dirty="0"/>
                  <a:t>Couplings or neighborhood</a:t>
                </a:r>
                <a:br>
                  <a:rPr lang="en-CA" sz="1400" dirty="0"/>
                </a:br>
                <a:r>
                  <a:rPr lang="en-CA" sz="1400" dirty="0"/>
                  <a:t>DEVS model, atomic or coupled</a:t>
                </a:r>
                <a:br>
                  <a:rPr lang="en-CA" sz="1400" dirty="0"/>
                </a:br>
                <a:r>
                  <a:rPr lang="en-CA" sz="1400" dirty="0"/>
                  <a:t>Final model</a:t>
                </a:r>
              </a:p>
            </p:txBody>
          </p:sp>
          <p:sp>
            <p:nvSpPr>
              <p:cNvPr id="41" name="Rectangle 40">
                <a:extLst>
                  <a:ext uri="{FF2B5EF4-FFF2-40B4-BE49-F238E27FC236}">
                    <a16:creationId xmlns:a16="http://schemas.microsoft.com/office/drawing/2014/main" id="{9CCACEE4-A263-C045-B88B-AF5F38788FBE}"/>
                  </a:ext>
                </a:extLst>
              </p:cNvPr>
              <p:cNvSpPr/>
              <p:nvPr/>
            </p:nvSpPr>
            <p:spPr>
              <a:xfrm>
                <a:off x="8815893" y="1839283"/>
                <a:ext cx="108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2" name="Rectangle 41">
                <a:extLst>
                  <a:ext uri="{FF2B5EF4-FFF2-40B4-BE49-F238E27FC236}">
                    <a16:creationId xmlns:a16="http://schemas.microsoft.com/office/drawing/2014/main" id="{EB333879-12B8-E444-B6C4-2327D269C581}"/>
                  </a:ext>
                </a:extLst>
              </p:cNvPr>
              <p:cNvSpPr/>
              <p:nvPr/>
            </p:nvSpPr>
            <p:spPr>
              <a:xfrm>
                <a:off x="8815893" y="2043441"/>
                <a:ext cx="108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3" name="Rectangle 42">
                <a:extLst>
                  <a:ext uri="{FF2B5EF4-FFF2-40B4-BE49-F238E27FC236}">
                    <a16:creationId xmlns:a16="http://schemas.microsoft.com/office/drawing/2014/main" id="{4F030F04-F870-B944-A730-FDBFDAE05190}"/>
                  </a:ext>
                </a:extLst>
              </p:cNvPr>
              <p:cNvSpPr/>
              <p:nvPr/>
            </p:nvSpPr>
            <p:spPr>
              <a:xfrm>
                <a:off x="8815893" y="2257720"/>
                <a:ext cx="108000"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4" name="Rectangle 43">
                <a:extLst>
                  <a:ext uri="{FF2B5EF4-FFF2-40B4-BE49-F238E27FC236}">
                    <a16:creationId xmlns:a16="http://schemas.microsoft.com/office/drawing/2014/main" id="{A3E0ED23-E0D8-1B43-9F1A-CE79F9BFA966}"/>
                  </a:ext>
                </a:extLst>
              </p:cNvPr>
              <p:cNvSpPr/>
              <p:nvPr/>
            </p:nvSpPr>
            <p:spPr>
              <a:xfrm>
                <a:off x="8815893" y="2467440"/>
                <a:ext cx="10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38" name="Rectangle 37">
              <a:extLst>
                <a:ext uri="{FF2B5EF4-FFF2-40B4-BE49-F238E27FC236}">
                  <a16:creationId xmlns:a16="http://schemas.microsoft.com/office/drawing/2014/main" id="{BAC9563C-93BA-3742-B683-4F8FF62C51B3}"/>
                </a:ext>
              </a:extLst>
            </p:cNvPr>
            <p:cNvSpPr/>
            <p:nvPr/>
          </p:nvSpPr>
          <p:spPr>
            <a:xfrm>
              <a:off x="8484133" y="1467597"/>
              <a:ext cx="2641827" cy="11377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74" name="Straight Arrow Connector 73">
            <a:extLst>
              <a:ext uri="{FF2B5EF4-FFF2-40B4-BE49-F238E27FC236}">
                <a16:creationId xmlns:a16="http://schemas.microsoft.com/office/drawing/2014/main" id="{52B19353-7EDE-9043-B295-F71A0C7C7B20}"/>
              </a:ext>
            </a:extLst>
          </p:cNvPr>
          <p:cNvCxnSpPr>
            <a:cxnSpLocks/>
            <a:stCxn id="532" idx="0"/>
            <a:endCxn id="11" idx="4"/>
          </p:cNvCxnSpPr>
          <p:nvPr/>
        </p:nvCxnSpPr>
        <p:spPr>
          <a:xfrm flipV="1">
            <a:off x="2880234" y="3266968"/>
            <a:ext cx="3551" cy="21133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4" name="Straight Arrow Connector 83">
            <a:extLst>
              <a:ext uri="{FF2B5EF4-FFF2-40B4-BE49-F238E27FC236}">
                <a16:creationId xmlns:a16="http://schemas.microsoft.com/office/drawing/2014/main" id="{CD05336D-4237-3148-8323-DBD295AC5B96}"/>
              </a:ext>
            </a:extLst>
          </p:cNvPr>
          <p:cNvCxnSpPr>
            <a:cxnSpLocks/>
            <a:stCxn id="14" idx="0"/>
            <a:endCxn id="15" idx="4"/>
          </p:cNvCxnSpPr>
          <p:nvPr/>
        </p:nvCxnSpPr>
        <p:spPr>
          <a:xfrm flipV="1">
            <a:off x="1340637" y="4878933"/>
            <a:ext cx="1" cy="22451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0" name="Connector: Elbow 10">
            <a:extLst>
              <a:ext uri="{FF2B5EF4-FFF2-40B4-BE49-F238E27FC236}">
                <a16:creationId xmlns:a16="http://schemas.microsoft.com/office/drawing/2014/main" id="{A1605487-8874-484C-9644-7080D85C8281}"/>
              </a:ext>
            </a:extLst>
          </p:cNvPr>
          <p:cNvCxnSpPr>
            <a:cxnSpLocks/>
            <a:stCxn id="11" idx="6"/>
            <a:endCxn id="9" idx="0"/>
          </p:cNvCxnSpPr>
          <p:nvPr/>
        </p:nvCxnSpPr>
        <p:spPr>
          <a:xfrm>
            <a:off x="3527783" y="2956887"/>
            <a:ext cx="1587443" cy="310081"/>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241" name="Straight Arrow Connector 240">
            <a:extLst>
              <a:ext uri="{FF2B5EF4-FFF2-40B4-BE49-F238E27FC236}">
                <a16:creationId xmlns:a16="http://schemas.microsoft.com/office/drawing/2014/main" id="{48802EB9-A69B-4A42-A81D-05F1FDF932FF}"/>
              </a:ext>
            </a:extLst>
          </p:cNvPr>
          <p:cNvCxnSpPr>
            <a:cxnSpLocks/>
            <a:stCxn id="9" idx="2"/>
            <a:endCxn id="18" idx="0"/>
          </p:cNvCxnSpPr>
          <p:nvPr/>
        </p:nvCxnSpPr>
        <p:spPr>
          <a:xfrm flipH="1">
            <a:off x="5103624" y="4007284"/>
            <a:ext cx="11602" cy="19245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62" name="Straight Arrow Connector 461">
            <a:extLst>
              <a:ext uri="{FF2B5EF4-FFF2-40B4-BE49-F238E27FC236}">
                <a16:creationId xmlns:a16="http://schemas.microsoft.com/office/drawing/2014/main" id="{C5EAF483-EA57-4B44-B71E-77077BB6609C}"/>
              </a:ext>
            </a:extLst>
          </p:cNvPr>
          <p:cNvCxnSpPr>
            <a:cxnSpLocks/>
            <a:stCxn id="18" idx="6"/>
            <a:endCxn id="21" idx="2"/>
          </p:cNvCxnSpPr>
          <p:nvPr/>
        </p:nvCxnSpPr>
        <p:spPr>
          <a:xfrm flipV="1">
            <a:off x="5641949" y="6379819"/>
            <a:ext cx="392256" cy="91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7" name="Connector: Elbow 10">
            <a:extLst>
              <a:ext uri="{FF2B5EF4-FFF2-40B4-BE49-F238E27FC236}">
                <a16:creationId xmlns:a16="http://schemas.microsoft.com/office/drawing/2014/main" id="{DC06BC7A-1AF4-EC42-92F0-4665A6114DD9}"/>
              </a:ext>
            </a:extLst>
          </p:cNvPr>
          <p:cNvCxnSpPr>
            <a:cxnSpLocks/>
            <a:stCxn id="22" idx="2"/>
            <a:endCxn id="24" idx="0"/>
          </p:cNvCxnSpPr>
          <p:nvPr/>
        </p:nvCxnSpPr>
        <p:spPr>
          <a:xfrm rot="16200000" flipH="1">
            <a:off x="8458162" y="4778823"/>
            <a:ext cx="845904" cy="1495143"/>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485" name="TextBox 484">
            <a:extLst>
              <a:ext uri="{FF2B5EF4-FFF2-40B4-BE49-F238E27FC236}">
                <a16:creationId xmlns:a16="http://schemas.microsoft.com/office/drawing/2014/main" id="{FF6E2AFC-D711-ED40-9D92-566F77E2102A}"/>
              </a:ext>
            </a:extLst>
          </p:cNvPr>
          <p:cNvSpPr txBox="1"/>
          <p:nvPr/>
        </p:nvSpPr>
        <p:spPr>
          <a:xfrm>
            <a:off x="8999914" y="5127380"/>
            <a:ext cx="2714804" cy="261610"/>
          </a:xfrm>
          <a:prstGeom prst="rect">
            <a:avLst/>
          </a:prstGeom>
          <a:noFill/>
        </p:spPr>
        <p:txBody>
          <a:bodyPr wrap="square" rtlCol="0">
            <a:spAutoFit/>
          </a:bodyPr>
          <a:lstStyle/>
          <a:p>
            <a:pPr algn="ctr"/>
            <a:r>
              <a:rPr lang="en-US" sz="1100" dirty="0"/>
              <a:t>Customers within Delivery Service Buffer</a:t>
            </a:r>
          </a:p>
        </p:txBody>
      </p:sp>
      <p:pic>
        <p:nvPicPr>
          <p:cNvPr id="486" name="Picture 485" descr="Map&#10;&#10;Description automatically generated">
            <a:extLst>
              <a:ext uri="{FF2B5EF4-FFF2-40B4-BE49-F238E27FC236}">
                <a16:creationId xmlns:a16="http://schemas.microsoft.com/office/drawing/2014/main" id="{75B96DB2-BC84-644F-86AF-A89A91BE9246}"/>
              </a:ext>
            </a:extLst>
          </p:cNvPr>
          <p:cNvPicPr>
            <a:picLocks noChangeAspect="1"/>
          </p:cNvPicPr>
          <p:nvPr/>
        </p:nvPicPr>
        <p:blipFill>
          <a:blip r:embed="rId4"/>
          <a:stretch>
            <a:fillRect/>
          </a:stretch>
        </p:blipFill>
        <p:spPr>
          <a:xfrm>
            <a:off x="5495879" y="1400949"/>
            <a:ext cx="3067214" cy="1542731"/>
          </a:xfrm>
          <a:prstGeom prst="rect">
            <a:avLst/>
          </a:prstGeom>
        </p:spPr>
      </p:pic>
      <p:sp>
        <p:nvSpPr>
          <p:cNvPr id="487" name="TextBox 486">
            <a:extLst>
              <a:ext uri="{FF2B5EF4-FFF2-40B4-BE49-F238E27FC236}">
                <a16:creationId xmlns:a16="http://schemas.microsoft.com/office/drawing/2014/main" id="{30F4B225-5502-5240-A1E1-3BBCC13A54EC}"/>
              </a:ext>
            </a:extLst>
          </p:cNvPr>
          <p:cNvSpPr txBox="1"/>
          <p:nvPr/>
        </p:nvSpPr>
        <p:spPr>
          <a:xfrm>
            <a:off x="5752725" y="2951084"/>
            <a:ext cx="2553521" cy="261610"/>
          </a:xfrm>
          <a:prstGeom prst="rect">
            <a:avLst/>
          </a:prstGeom>
          <a:noFill/>
        </p:spPr>
        <p:txBody>
          <a:bodyPr wrap="square" rtlCol="0">
            <a:spAutoFit/>
          </a:bodyPr>
          <a:lstStyle/>
          <a:p>
            <a:pPr algn="ctr"/>
            <a:r>
              <a:rPr lang="en-US" sz="1100" dirty="0"/>
              <a:t>Path from Customer to Closest Pharmacy</a:t>
            </a:r>
          </a:p>
        </p:txBody>
      </p:sp>
      <p:sp>
        <p:nvSpPr>
          <p:cNvPr id="492" name="Oval 491">
            <a:extLst>
              <a:ext uri="{FF2B5EF4-FFF2-40B4-BE49-F238E27FC236}">
                <a16:creationId xmlns:a16="http://schemas.microsoft.com/office/drawing/2014/main" id="{FFCB333F-1B7D-8B48-8A7A-58F0F1D46596}"/>
              </a:ext>
            </a:extLst>
          </p:cNvPr>
          <p:cNvSpPr/>
          <p:nvPr/>
        </p:nvSpPr>
        <p:spPr>
          <a:xfrm>
            <a:off x="2433703" y="5127805"/>
            <a:ext cx="902723" cy="704320"/>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Voronoi Polygon</a:t>
            </a:r>
          </a:p>
        </p:txBody>
      </p:sp>
      <p:cxnSp>
        <p:nvCxnSpPr>
          <p:cNvPr id="494" name="Straight Arrow Connector 493">
            <a:extLst>
              <a:ext uri="{FF2B5EF4-FFF2-40B4-BE49-F238E27FC236}">
                <a16:creationId xmlns:a16="http://schemas.microsoft.com/office/drawing/2014/main" id="{6D9DD67D-8922-FF4D-8949-C58CEBEFD870}"/>
              </a:ext>
            </a:extLst>
          </p:cNvPr>
          <p:cNvCxnSpPr>
            <a:cxnSpLocks/>
            <a:stCxn id="14" idx="3"/>
            <a:endCxn id="492" idx="2"/>
          </p:cNvCxnSpPr>
          <p:nvPr/>
        </p:nvCxnSpPr>
        <p:spPr>
          <a:xfrm>
            <a:off x="1889499" y="5476227"/>
            <a:ext cx="544204" cy="373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8" name="Straight Arrow Connector 497">
            <a:extLst>
              <a:ext uri="{FF2B5EF4-FFF2-40B4-BE49-F238E27FC236}">
                <a16:creationId xmlns:a16="http://schemas.microsoft.com/office/drawing/2014/main" id="{2EF6A5EC-C244-0743-8326-3088CCB254C6}"/>
              </a:ext>
            </a:extLst>
          </p:cNvPr>
          <p:cNvCxnSpPr>
            <a:cxnSpLocks/>
            <a:stCxn id="492" idx="0"/>
            <a:endCxn id="550" idx="4"/>
          </p:cNvCxnSpPr>
          <p:nvPr/>
        </p:nvCxnSpPr>
        <p:spPr>
          <a:xfrm flipH="1" flipV="1">
            <a:off x="2883785" y="4841365"/>
            <a:ext cx="1280" cy="2864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4" name="Straight Arrow Connector 513">
            <a:extLst>
              <a:ext uri="{FF2B5EF4-FFF2-40B4-BE49-F238E27FC236}">
                <a16:creationId xmlns:a16="http://schemas.microsoft.com/office/drawing/2014/main" id="{B039682B-98E5-BB40-86D6-ACDB53AF9781}"/>
              </a:ext>
            </a:extLst>
          </p:cNvPr>
          <p:cNvCxnSpPr>
            <a:cxnSpLocks/>
            <a:stCxn id="15" idx="6"/>
            <a:endCxn id="550" idx="2"/>
          </p:cNvCxnSpPr>
          <p:nvPr/>
        </p:nvCxnSpPr>
        <p:spPr>
          <a:xfrm>
            <a:off x="1791999" y="4526773"/>
            <a:ext cx="447788" cy="45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32" name="Rectangle 531">
            <a:extLst>
              <a:ext uri="{FF2B5EF4-FFF2-40B4-BE49-F238E27FC236}">
                <a16:creationId xmlns:a16="http://schemas.microsoft.com/office/drawing/2014/main" id="{009373AA-80CB-834B-81F3-256D46F8807B}"/>
              </a:ext>
            </a:extLst>
          </p:cNvPr>
          <p:cNvSpPr/>
          <p:nvPr/>
        </p:nvSpPr>
        <p:spPr>
          <a:xfrm>
            <a:off x="2232685" y="3478300"/>
            <a:ext cx="1295098" cy="57600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t>Delivery Service Buffer</a:t>
            </a:r>
          </a:p>
        </p:txBody>
      </p:sp>
      <p:sp>
        <p:nvSpPr>
          <p:cNvPr id="550" name="Oval 549">
            <a:extLst>
              <a:ext uri="{FF2B5EF4-FFF2-40B4-BE49-F238E27FC236}">
                <a16:creationId xmlns:a16="http://schemas.microsoft.com/office/drawing/2014/main" id="{651F29FF-BF74-5443-86A0-AC47BBC9E6EA}"/>
              </a:ext>
            </a:extLst>
          </p:cNvPr>
          <p:cNvSpPr/>
          <p:nvPr/>
        </p:nvSpPr>
        <p:spPr>
          <a:xfrm>
            <a:off x="2239787" y="4221202"/>
            <a:ext cx="1287996" cy="62016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400" dirty="0"/>
              <a:t>Spatial Intersection</a:t>
            </a:r>
          </a:p>
        </p:txBody>
      </p:sp>
      <p:cxnSp>
        <p:nvCxnSpPr>
          <p:cNvPr id="575" name="Straight Arrow Connector 574">
            <a:extLst>
              <a:ext uri="{FF2B5EF4-FFF2-40B4-BE49-F238E27FC236}">
                <a16:creationId xmlns:a16="http://schemas.microsoft.com/office/drawing/2014/main" id="{F250C3F4-BDD8-C74F-A393-402412A354E2}"/>
              </a:ext>
            </a:extLst>
          </p:cNvPr>
          <p:cNvCxnSpPr>
            <a:cxnSpLocks/>
            <a:stCxn id="550" idx="0"/>
            <a:endCxn id="532" idx="2"/>
          </p:cNvCxnSpPr>
          <p:nvPr/>
        </p:nvCxnSpPr>
        <p:spPr>
          <a:xfrm flipH="1" flipV="1">
            <a:off x="2880234" y="4054301"/>
            <a:ext cx="3551" cy="1669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69432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AA98D-E1DC-FC4E-8621-196C28EADA37}"/>
              </a:ext>
            </a:extLst>
          </p:cNvPr>
          <p:cNvSpPr>
            <a:spLocks noGrp="1"/>
          </p:cNvSpPr>
          <p:nvPr>
            <p:ph type="title"/>
          </p:nvPr>
        </p:nvSpPr>
        <p:spPr>
          <a:xfrm>
            <a:off x="1371600" y="685800"/>
            <a:ext cx="9601200" cy="741556"/>
          </a:xfrm>
        </p:spPr>
        <p:txBody>
          <a:bodyPr>
            <a:normAutofit fontScale="90000"/>
          </a:bodyPr>
          <a:lstStyle/>
          <a:p>
            <a:r>
              <a:rPr lang="en-US" dirty="0"/>
              <a:t>Prescription Delivery Model Cont’d</a:t>
            </a:r>
          </a:p>
        </p:txBody>
      </p:sp>
      <p:sp>
        <p:nvSpPr>
          <p:cNvPr id="3" name="Slide Number Placeholder 2">
            <a:extLst>
              <a:ext uri="{FF2B5EF4-FFF2-40B4-BE49-F238E27FC236}">
                <a16:creationId xmlns:a16="http://schemas.microsoft.com/office/drawing/2014/main" id="{90AAC0E7-AD75-4B4C-9A24-42A8BCA08EE4}"/>
              </a:ext>
            </a:extLst>
          </p:cNvPr>
          <p:cNvSpPr>
            <a:spLocks noGrp="1"/>
          </p:cNvSpPr>
          <p:nvPr>
            <p:ph type="sldNum" sz="quarter" idx="12"/>
          </p:nvPr>
        </p:nvSpPr>
        <p:spPr/>
        <p:txBody>
          <a:bodyPr/>
          <a:lstStyle/>
          <a:p>
            <a:fld id="{69E57DC2-970A-4B3E-BB1C-7A09969E49DF}" type="slidenum">
              <a:rPr lang="en-US" smtClean="0"/>
              <a:t>14</a:t>
            </a:fld>
            <a:endParaRPr lang="en-US" dirty="0"/>
          </a:p>
        </p:txBody>
      </p:sp>
      <p:pic>
        <p:nvPicPr>
          <p:cNvPr id="6146" name="Picture 2">
            <a:extLst>
              <a:ext uri="{FF2B5EF4-FFF2-40B4-BE49-F238E27FC236}">
                <a16:creationId xmlns:a16="http://schemas.microsoft.com/office/drawing/2014/main" id="{AF829BAD-BB93-A94F-9904-F6A061FC8C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14538" y="1427356"/>
            <a:ext cx="5530729" cy="4218521"/>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9998920-0061-FE43-A6FB-A2FD6DBB2ED7}"/>
              </a:ext>
            </a:extLst>
          </p:cNvPr>
          <p:cNvSpPr txBox="1"/>
          <p:nvPr/>
        </p:nvSpPr>
        <p:spPr>
          <a:xfrm>
            <a:off x="7204364" y="1427356"/>
            <a:ext cx="2419927" cy="4278094"/>
          </a:xfrm>
          <a:prstGeom prst="rect">
            <a:avLst/>
          </a:prstGeom>
          <a:noFill/>
        </p:spPr>
        <p:txBody>
          <a:bodyPr wrap="square" rtlCol="0">
            <a:spAutoFit/>
          </a:bodyPr>
          <a:lstStyle/>
          <a:p>
            <a:r>
              <a:rPr lang="en-US" sz="1600" dirty="0"/>
              <a:t>Voronoi Polygons</a:t>
            </a:r>
          </a:p>
          <a:p>
            <a:pPr marL="285750" indent="-285750">
              <a:buFont typeface="Wingdings" pitchFamily="2" charset="2"/>
              <a:buChar char="§"/>
            </a:pPr>
            <a:r>
              <a:rPr lang="en-US" sz="1600" dirty="0"/>
              <a:t>Collection of polygons where each polygon is partitioned based on their minimal distance to a point (in this case, a pharmacy)</a:t>
            </a:r>
          </a:p>
          <a:p>
            <a:pPr marL="285750" indent="-285750">
              <a:buFont typeface="Wingdings" pitchFamily="2" charset="2"/>
              <a:buChar char="§"/>
            </a:pPr>
            <a:r>
              <a:rPr lang="en-US" sz="1600" dirty="0"/>
              <a:t>Advantage: Faster than using shortest path algorithm to find the closest pharmacy for each customer building</a:t>
            </a:r>
          </a:p>
          <a:p>
            <a:pPr marL="285750" indent="-285750">
              <a:buFont typeface="Wingdings" pitchFamily="2" charset="2"/>
              <a:buChar char="§"/>
            </a:pPr>
            <a:r>
              <a:rPr lang="en-US" sz="1600" dirty="0"/>
              <a:t>Disadvantage: Might intersect with data outside of study area if we aren’t too careful (Gatineau)</a:t>
            </a:r>
          </a:p>
        </p:txBody>
      </p:sp>
      <p:sp>
        <p:nvSpPr>
          <p:cNvPr id="7" name="TextBox 6">
            <a:extLst>
              <a:ext uri="{FF2B5EF4-FFF2-40B4-BE49-F238E27FC236}">
                <a16:creationId xmlns:a16="http://schemas.microsoft.com/office/drawing/2014/main" id="{6E8EBAA1-A263-984D-8CE0-6E52DCF3A25D}"/>
              </a:ext>
            </a:extLst>
          </p:cNvPr>
          <p:cNvSpPr txBox="1"/>
          <p:nvPr/>
        </p:nvSpPr>
        <p:spPr>
          <a:xfrm>
            <a:off x="2493327" y="5639099"/>
            <a:ext cx="3573150" cy="261610"/>
          </a:xfrm>
          <a:prstGeom prst="rect">
            <a:avLst/>
          </a:prstGeom>
          <a:noFill/>
        </p:spPr>
        <p:txBody>
          <a:bodyPr wrap="square" rtlCol="0">
            <a:spAutoFit/>
          </a:bodyPr>
          <a:lstStyle/>
          <a:p>
            <a:pPr algn="ctr"/>
            <a:r>
              <a:rPr lang="en-US" sz="1100" dirty="0"/>
              <a:t>Delivery Service Buffers Determined by Voronoi Polygons</a:t>
            </a:r>
          </a:p>
        </p:txBody>
      </p:sp>
    </p:spTree>
    <p:extLst>
      <p:ext uri="{BB962C8B-B14F-4D97-AF65-F5344CB8AC3E}">
        <p14:creationId xmlns:p14="http://schemas.microsoft.com/office/powerpoint/2010/main" val="1040381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DF560-1B5B-2441-9DE6-A42F4FCD93B2}"/>
              </a:ext>
            </a:extLst>
          </p:cNvPr>
          <p:cNvSpPr>
            <a:spLocks noGrp="1"/>
          </p:cNvSpPr>
          <p:nvPr>
            <p:ph type="title"/>
          </p:nvPr>
        </p:nvSpPr>
        <p:spPr>
          <a:xfrm>
            <a:off x="1371600" y="685800"/>
            <a:ext cx="9601200" cy="841917"/>
          </a:xfrm>
        </p:spPr>
        <p:txBody>
          <a:bodyPr/>
          <a:lstStyle/>
          <a:p>
            <a:r>
              <a:rPr lang="en-US" dirty="0"/>
              <a:t>Emergency Response Model</a:t>
            </a:r>
          </a:p>
        </p:txBody>
      </p:sp>
      <p:sp>
        <p:nvSpPr>
          <p:cNvPr id="3" name="Content Placeholder 2">
            <a:extLst>
              <a:ext uri="{FF2B5EF4-FFF2-40B4-BE49-F238E27FC236}">
                <a16:creationId xmlns:a16="http://schemas.microsoft.com/office/drawing/2014/main" id="{F0C8475E-0C58-3C46-9262-B615CB9603C3}"/>
              </a:ext>
            </a:extLst>
          </p:cNvPr>
          <p:cNvSpPr>
            <a:spLocks noGrp="1"/>
          </p:cNvSpPr>
          <p:nvPr>
            <p:ph idx="1"/>
          </p:nvPr>
        </p:nvSpPr>
        <p:spPr>
          <a:xfrm>
            <a:off x="1371600" y="1527717"/>
            <a:ext cx="9601200" cy="4891190"/>
          </a:xfrm>
        </p:spPr>
        <p:txBody>
          <a:bodyPr>
            <a:normAutofit lnSpcReduction="10000"/>
          </a:bodyPr>
          <a:lstStyle/>
          <a:p>
            <a:r>
              <a:rPr lang="en-US" dirty="0"/>
              <a:t>In the Ottawa-Gatineau region, sandbagging is commonly used as a line of defense against flooding to protect homes and other property. </a:t>
            </a:r>
          </a:p>
          <a:p>
            <a:r>
              <a:rPr lang="en-US" dirty="0"/>
              <a:t>GIS task: Use multi-ring buffers and spatial interpolation to develop an approach to help first responders decide where they should deploy sandbags </a:t>
            </a:r>
          </a:p>
          <a:p>
            <a:pPr lvl="1"/>
            <a:r>
              <a:rPr lang="en-US" dirty="0"/>
              <a:t>Could be extended further to calculate number of sandbags required </a:t>
            </a:r>
          </a:p>
          <a:p>
            <a:r>
              <a:rPr lang="en-US" dirty="0"/>
              <a:t>General modeling workflow: Query waterbodies, build buffers using elevation, intersect with buildings</a:t>
            </a:r>
          </a:p>
          <a:p>
            <a:r>
              <a:rPr lang="en-US" dirty="0"/>
              <a:t>Data:</a:t>
            </a:r>
          </a:p>
          <a:p>
            <a:pPr lvl="1"/>
            <a:r>
              <a:rPr lang="en-US" sz="2000" dirty="0"/>
              <a:t>National Road Network (Open Canada)</a:t>
            </a:r>
          </a:p>
          <a:p>
            <a:pPr lvl="1"/>
            <a:r>
              <a:rPr lang="en-US" sz="2000" dirty="0"/>
              <a:t>Building Footprints (Open Ottawa)</a:t>
            </a:r>
          </a:p>
          <a:p>
            <a:pPr lvl="1"/>
            <a:r>
              <a:rPr lang="en-US" sz="2000" dirty="0"/>
              <a:t>Dissemination Areas (Open Ottawa)</a:t>
            </a:r>
          </a:p>
          <a:p>
            <a:pPr lvl="1"/>
            <a:r>
              <a:rPr lang="en-US" sz="2000" dirty="0"/>
              <a:t>Elevation Data (</a:t>
            </a:r>
            <a:r>
              <a:rPr lang="en-US" sz="2000" dirty="0" err="1"/>
              <a:t>NRCan</a:t>
            </a:r>
            <a:r>
              <a:rPr lang="en-US" sz="2000" dirty="0"/>
              <a:t>)</a:t>
            </a:r>
          </a:p>
          <a:p>
            <a:pPr lvl="1"/>
            <a:r>
              <a:rPr lang="en-US" sz="2000" dirty="0"/>
              <a:t>Waterbodies (Rideau Valley Conservation Authority)</a:t>
            </a:r>
          </a:p>
          <a:p>
            <a:endParaRPr lang="en-US" dirty="0"/>
          </a:p>
        </p:txBody>
      </p:sp>
      <p:sp>
        <p:nvSpPr>
          <p:cNvPr id="4" name="Slide Number Placeholder 3">
            <a:extLst>
              <a:ext uri="{FF2B5EF4-FFF2-40B4-BE49-F238E27FC236}">
                <a16:creationId xmlns:a16="http://schemas.microsoft.com/office/drawing/2014/main" id="{F9574F44-A4DE-0F45-BC5E-5DFBF56B00A0}"/>
              </a:ext>
            </a:extLst>
          </p:cNvPr>
          <p:cNvSpPr>
            <a:spLocks noGrp="1"/>
          </p:cNvSpPr>
          <p:nvPr>
            <p:ph type="sldNum" sz="quarter" idx="12"/>
          </p:nvPr>
        </p:nvSpPr>
        <p:spPr/>
        <p:txBody>
          <a:bodyPr/>
          <a:lstStyle/>
          <a:p>
            <a:fld id="{69E57DC2-970A-4B3E-BB1C-7A09969E49DF}" type="slidenum">
              <a:rPr lang="en-US" smtClean="0"/>
              <a:t>15</a:t>
            </a:fld>
            <a:endParaRPr lang="en-US" dirty="0"/>
          </a:p>
        </p:txBody>
      </p:sp>
    </p:spTree>
    <p:extLst>
      <p:ext uri="{BB962C8B-B14F-4D97-AF65-F5344CB8AC3E}">
        <p14:creationId xmlns:p14="http://schemas.microsoft.com/office/powerpoint/2010/main" val="25846128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67BE4-F99C-1C4A-BFA1-DD800DFCA76C}"/>
              </a:ext>
            </a:extLst>
          </p:cNvPr>
          <p:cNvSpPr>
            <a:spLocks noGrp="1"/>
          </p:cNvSpPr>
          <p:nvPr>
            <p:ph type="title"/>
          </p:nvPr>
        </p:nvSpPr>
        <p:spPr>
          <a:xfrm>
            <a:off x="1371600" y="685800"/>
            <a:ext cx="9601200" cy="819615"/>
          </a:xfrm>
        </p:spPr>
        <p:txBody>
          <a:bodyPr>
            <a:normAutofit/>
          </a:bodyPr>
          <a:lstStyle/>
          <a:p>
            <a:r>
              <a:rPr lang="en-US" dirty="0"/>
              <a:t>Emergency Response Model Cont’d</a:t>
            </a:r>
          </a:p>
        </p:txBody>
      </p:sp>
      <p:sp>
        <p:nvSpPr>
          <p:cNvPr id="3" name="Slide Number Placeholder 2">
            <a:extLst>
              <a:ext uri="{FF2B5EF4-FFF2-40B4-BE49-F238E27FC236}">
                <a16:creationId xmlns:a16="http://schemas.microsoft.com/office/drawing/2014/main" id="{04920F23-0D94-EF49-BCC2-DF3FBC749429}"/>
              </a:ext>
            </a:extLst>
          </p:cNvPr>
          <p:cNvSpPr>
            <a:spLocks noGrp="1"/>
          </p:cNvSpPr>
          <p:nvPr>
            <p:ph type="sldNum" sz="quarter" idx="12"/>
          </p:nvPr>
        </p:nvSpPr>
        <p:spPr/>
        <p:txBody>
          <a:bodyPr/>
          <a:lstStyle/>
          <a:p>
            <a:fld id="{69E57DC2-970A-4B3E-BB1C-7A09969E49DF}" type="slidenum">
              <a:rPr lang="en-US" smtClean="0"/>
              <a:t>16</a:t>
            </a:fld>
            <a:endParaRPr lang="en-US" dirty="0"/>
          </a:p>
        </p:txBody>
      </p:sp>
      <p:pic>
        <p:nvPicPr>
          <p:cNvPr id="4" name="Picture 2" descr="Map&#10;&#10;Description automatically generated">
            <a:extLst>
              <a:ext uri="{FF2B5EF4-FFF2-40B4-BE49-F238E27FC236}">
                <a16:creationId xmlns:a16="http://schemas.microsoft.com/office/drawing/2014/main" id="{F256D784-2825-9F4E-915E-F37EE622DC2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464368" y="1498737"/>
            <a:ext cx="3308149" cy="2365326"/>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5" name="Picture 4" descr="A close up of a persons face&#10;&#10;Description automatically generated">
            <a:extLst>
              <a:ext uri="{FF2B5EF4-FFF2-40B4-BE49-F238E27FC236}">
                <a16:creationId xmlns:a16="http://schemas.microsoft.com/office/drawing/2014/main" id="{B5C6B345-3718-7A42-824D-B4361AD4F7D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206355" y="1498737"/>
            <a:ext cx="3387677" cy="2365326"/>
          </a:xfrm>
          <a:prstGeom prst="rect">
            <a:avLst/>
          </a:prstGeom>
          <a:noFill/>
          <a:ln>
            <a:noFill/>
          </a:ln>
          <a:effectLst/>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518EA03B-1BC2-2E4F-B71B-F15405779B4C}"/>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5206355" y="4214799"/>
            <a:ext cx="3387677" cy="231843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7661A054-3B29-384E-BE51-B0CE2D6CC5C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64368" y="4214799"/>
            <a:ext cx="3308149" cy="228892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10EAC90-F53D-9D41-AC00-60104558FCDA}"/>
              </a:ext>
            </a:extLst>
          </p:cNvPr>
          <p:cNvSpPr txBox="1"/>
          <p:nvPr/>
        </p:nvSpPr>
        <p:spPr>
          <a:xfrm>
            <a:off x="1841681" y="3864063"/>
            <a:ext cx="2553521" cy="261610"/>
          </a:xfrm>
          <a:prstGeom prst="rect">
            <a:avLst/>
          </a:prstGeom>
          <a:noFill/>
        </p:spPr>
        <p:txBody>
          <a:bodyPr wrap="square" rtlCol="0">
            <a:spAutoFit/>
          </a:bodyPr>
          <a:lstStyle/>
          <a:p>
            <a:pPr algn="ctr"/>
            <a:r>
              <a:rPr lang="en-US" sz="1100" dirty="0"/>
              <a:t>Elevation Contours</a:t>
            </a:r>
          </a:p>
        </p:txBody>
      </p:sp>
      <p:sp>
        <p:nvSpPr>
          <p:cNvPr id="9" name="TextBox 8">
            <a:extLst>
              <a:ext uri="{FF2B5EF4-FFF2-40B4-BE49-F238E27FC236}">
                <a16:creationId xmlns:a16="http://schemas.microsoft.com/office/drawing/2014/main" id="{1D0728D0-59AE-754D-A418-9A37A71CAD37}"/>
              </a:ext>
            </a:extLst>
          </p:cNvPr>
          <p:cNvSpPr txBox="1"/>
          <p:nvPr/>
        </p:nvSpPr>
        <p:spPr>
          <a:xfrm>
            <a:off x="5623430" y="3873766"/>
            <a:ext cx="2553521" cy="261610"/>
          </a:xfrm>
          <a:prstGeom prst="rect">
            <a:avLst/>
          </a:prstGeom>
          <a:noFill/>
        </p:spPr>
        <p:txBody>
          <a:bodyPr wrap="square" rtlCol="0">
            <a:spAutoFit/>
          </a:bodyPr>
          <a:lstStyle/>
          <a:p>
            <a:pPr algn="ctr"/>
            <a:r>
              <a:rPr lang="en-US" sz="1100" dirty="0"/>
              <a:t>IDW with NN on Elevation Contour</a:t>
            </a:r>
          </a:p>
        </p:txBody>
      </p:sp>
      <p:sp>
        <p:nvSpPr>
          <p:cNvPr id="10" name="TextBox 9">
            <a:extLst>
              <a:ext uri="{FF2B5EF4-FFF2-40B4-BE49-F238E27FC236}">
                <a16:creationId xmlns:a16="http://schemas.microsoft.com/office/drawing/2014/main" id="{25D7091B-B884-ED44-879E-1EBD40EC9B47}"/>
              </a:ext>
            </a:extLst>
          </p:cNvPr>
          <p:cNvSpPr txBox="1"/>
          <p:nvPr/>
        </p:nvSpPr>
        <p:spPr>
          <a:xfrm>
            <a:off x="1464368" y="6484321"/>
            <a:ext cx="3100730" cy="261610"/>
          </a:xfrm>
          <a:prstGeom prst="rect">
            <a:avLst/>
          </a:prstGeom>
          <a:noFill/>
        </p:spPr>
        <p:txBody>
          <a:bodyPr wrap="square" rtlCol="0">
            <a:spAutoFit/>
          </a:bodyPr>
          <a:lstStyle/>
          <a:p>
            <a:pPr algn="ctr"/>
            <a:r>
              <a:rPr lang="en-US" sz="1100" dirty="0"/>
              <a:t>Raster Calculator (Below and Above 70m Elevation)</a:t>
            </a:r>
          </a:p>
        </p:txBody>
      </p:sp>
      <p:sp>
        <p:nvSpPr>
          <p:cNvPr id="11" name="TextBox 10">
            <a:extLst>
              <a:ext uri="{FF2B5EF4-FFF2-40B4-BE49-F238E27FC236}">
                <a16:creationId xmlns:a16="http://schemas.microsoft.com/office/drawing/2014/main" id="{7FBF4805-48E8-0C4C-BA43-EEE340301B49}"/>
              </a:ext>
            </a:extLst>
          </p:cNvPr>
          <p:cNvSpPr txBox="1"/>
          <p:nvPr/>
        </p:nvSpPr>
        <p:spPr>
          <a:xfrm>
            <a:off x="5096138" y="6503727"/>
            <a:ext cx="3608107" cy="261610"/>
          </a:xfrm>
          <a:prstGeom prst="rect">
            <a:avLst/>
          </a:prstGeom>
          <a:noFill/>
        </p:spPr>
        <p:txBody>
          <a:bodyPr wrap="square" rtlCol="0">
            <a:spAutoFit/>
          </a:bodyPr>
          <a:lstStyle/>
          <a:p>
            <a:pPr algn="ctr"/>
            <a:r>
              <a:rPr lang="en-US" sz="1100" dirty="0"/>
              <a:t>Buildings and Roads at Risk by Danger Zones and Elevations</a:t>
            </a:r>
          </a:p>
        </p:txBody>
      </p:sp>
      <p:sp>
        <p:nvSpPr>
          <p:cNvPr id="7" name="TextBox 6">
            <a:extLst>
              <a:ext uri="{FF2B5EF4-FFF2-40B4-BE49-F238E27FC236}">
                <a16:creationId xmlns:a16="http://schemas.microsoft.com/office/drawing/2014/main" id="{44F19620-BD2B-9B43-B5FB-24849FACF2F5}"/>
              </a:ext>
            </a:extLst>
          </p:cNvPr>
          <p:cNvSpPr txBox="1"/>
          <p:nvPr/>
        </p:nvSpPr>
        <p:spPr>
          <a:xfrm>
            <a:off x="8704245" y="1505415"/>
            <a:ext cx="2021667" cy="4832092"/>
          </a:xfrm>
          <a:prstGeom prst="rect">
            <a:avLst/>
          </a:prstGeom>
          <a:noFill/>
        </p:spPr>
        <p:txBody>
          <a:bodyPr wrap="square" rtlCol="0">
            <a:spAutoFit/>
          </a:bodyPr>
          <a:lstStyle/>
          <a:p>
            <a:r>
              <a:rPr lang="en-US" sz="1400" dirty="0"/>
              <a:t>Inverse Distance Weighting with Nearest Neighbor</a:t>
            </a:r>
          </a:p>
          <a:p>
            <a:pPr marL="285750" indent="-285750">
              <a:buFont typeface="Wingdings" pitchFamily="2" charset="2"/>
              <a:buChar char="§"/>
            </a:pPr>
            <a:r>
              <a:rPr lang="en-US" sz="1400" dirty="0"/>
              <a:t>Averages interpolated points</a:t>
            </a:r>
          </a:p>
          <a:p>
            <a:pPr marL="285750" indent="-285750">
              <a:buFont typeface="Wingdings" pitchFamily="2" charset="2"/>
              <a:buChar char="§"/>
            </a:pPr>
            <a:r>
              <a:rPr lang="en-US" sz="1400" dirty="0"/>
              <a:t>Prefers continuous concentration of points</a:t>
            </a:r>
          </a:p>
          <a:p>
            <a:pPr marL="285750" indent="-285750">
              <a:buFont typeface="Wingdings" pitchFamily="2" charset="2"/>
              <a:buChar char="§"/>
            </a:pPr>
            <a:r>
              <a:rPr lang="en-US" sz="1400" dirty="0"/>
              <a:t>Would work better for mineral extraction models</a:t>
            </a:r>
          </a:p>
          <a:p>
            <a:endParaRPr lang="en-US" sz="1400" dirty="0"/>
          </a:p>
          <a:p>
            <a:r>
              <a:rPr lang="en-US" sz="1400" dirty="0"/>
              <a:t>Triangulated Irregular Network</a:t>
            </a:r>
          </a:p>
          <a:p>
            <a:pPr marL="285750" indent="-285750">
              <a:buFont typeface="Wingdings" pitchFamily="2" charset="2"/>
              <a:buChar char="§"/>
            </a:pPr>
            <a:r>
              <a:rPr lang="en-US" sz="1400" dirty="0"/>
              <a:t>Requires more work but is good for surface calculations (elevation data)</a:t>
            </a:r>
          </a:p>
          <a:p>
            <a:pPr marL="285750" indent="-285750">
              <a:buFont typeface="Wingdings" pitchFamily="2" charset="2"/>
              <a:buChar char="§"/>
            </a:pPr>
            <a:r>
              <a:rPr lang="en-US" sz="1400" dirty="0"/>
              <a:t>Produces a large file since it is computationally expensive</a:t>
            </a:r>
          </a:p>
        </p:txBody>
      </p:sp>
    </p:spTree>
    <p:extLst>
      <p:ext uri="{BB962C8B-B14F-4D97-AF65-F5344CB8AC3E}">
        <p14:creationId xmlns:p14="http://schemas.microsoft.com/office/powerpoint/2010/main" val="33597234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632A6-151F-AA41-A520-B228B95DE9CF}"/>
              </a:ext>
            </a:extLst>
          </p:cNvPr>
          <p:cNvSpPr>
            <a:spLocks noGrp="1"/>
          </p:cNvSpPr>
          <p:nvPr>
            <p:ph type="title"/>
          </p:nvPr>
        </p:nvSpPr>
        <p:spPr>
          <a:xfrm>
            <a:off x="1371600" y="685800"/>
            <a:ext cx="9601200" cy="1009185"/>
          </a:xfrm>
        </p:spPr>
        <p:txBody>
          <a:bodyPr>
            <a:normAutofit/>
          </a:bodyPr>
          <a:lstStyle/>
          <a:p>
            <a:r>
              <a:rPr lang="en-US" dirty="0"/>
              <a:t>Emergency Response Model Cont’d</a:t>
            </a:r>
          </a:p>
        </p:txBody>
      </p:sp>
      <p:sp>
        <p:nvSpPr>
          <p:cNvPr id="3" name="Slide Number Placeholder 2">
            <a:extLst>
              <a:ext uri="{FF2B5EF4-FFF2-40B4-BE49-F238E27FC236}">
                <a16:creationId xmlns:a16="http://schemas.microsoft.com/office/drawing/2014/main" id="{F9055870-3CF2-0046-A9B7-741201C975F0}"/>
              </a:ext>
            </a:extLst>
          </p:cNvPr>
          <p:cNvSpPr>
            <a:spLocks noGrp="1"/>
          </p:cNvSpPr>
          <p:nvPr>
            <p:ph type="sldNum" sz="quarter" idx="12"/>
          </p:nvPr>
        </p:nvSpPr>
        <p:spPr/>
        <p:txBody>
          <a:bodyPr/>
          <a:lstStyle/>
          <a:p>
            <a:fld id="{69E57DC2-970A-4B3E-BB1C-7A09969E49DF}" type="slidenum">
              <a:rPr lang="en-US" smtClean="0"/>
              <a:t>17</a:t>
            </a:fld>
            <a:endParaRPr lang="en-US" dirty="0"/>
          </a:p>
        </p:txBody>
      </p:sp>
      <p:sp>
        <p:nvSpPr>
          <p:cNvPr id="26" name="Rectangle 25">
            <a:extLst>
              <a:ext uri="{FF2B5EF4-FFF2-40B4-BE49-F238E27FC236}">
                <a16:creationId xmlns:a16="http://schemas.microsoft.com/office/drawing/2014/main" id="{FE748316-01E0-0F4C-86DE-1B787CB559AC}"/>
              </a:ext>
            </a:extLst>
          </p:cNvPr>
          <p:cNvSpPr/>
          <p:nvPr/>
        </p:nvSpPr>
        <p:spPr>
          <a:xfrm>
            <a:off x="1630155" y="2645020"/>
            <a:ext cx="839170" cy="54148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Elevation</a:t>
            </a:r>
          </a:p>
        </p:txBody>
      </p:sp>
      <p:sp>
        <p:nvSpPr>
          <p:cNvPr id="27" name="Rectangle 26">
            <a:extLst>
              <a:ext uri="{FF2B5EF4-FFF2-40B4-BE49-F238E27FC236}">
                <a16:creationId xmlns:a16="http://schemas.microsoft.com/office/drawing/2014/main" id="{0B034F78-EC1D-A445-9B97-3E4235BEBBFA}"/>
              </a:ext>
            </a:extLst>
          </p:cNvPr>
          <p:cNvSpPr/>
          <p:nvPr/>
        </p:nvSpPr>
        <p:spPr>
          <a:xfrm>
            <a:off x="1630152" y="3582633"/>
            <a:ext cx="839170" cy="54148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Waterbody</a:t>
            </a:r>
          </a:p>
        </p:txBody>
      </p:sp>
      <p:sp>
        <p:nvSpPr>
          <p:cNvPr id="28" name="Rectangle 27">
            <a:extLst>
              <a:ext uri="{FF2B5EF4-FFF2-40B4-BE49-F238E27FC236}">
                <a16:creationId xmlns:a16="http://schemas.microsoft.com/office/drawing/2014/main" id="{123763BA-CDEB-5944-9B9C-16BAA467667F}"/>
              </a:ext>
            </a:extLst>
          </p:cNvPr>
          <p:cNvSpPr/>
          <p:nvPr/>
        </p:nvSpPr>
        <p:spPr>
          <a:xfrm>
            <a:off x="1630152" y="5378621"/>
            <a:ext cx="839170" cy="54148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Roads</a:t>
            </a:r>
          </a:p>
        </p:txBody>
      </p:sp>
      <p:sp>
        <p:nvSpPr>
          <p:cNvPr id="29" name="Rectangle 28">
            <a:extLst>
              <a:ext uri="{FF2B5EF4-FFF2-40B4-BE49-F238E27FC236}">
                <a16:creationId xmlns:a16="http://schemas.microsoft.com/office/drawing/2014/main" id="{50E728D6-449E-2A40-9910-E3009034D486}"/>
              </a:ext>
            </a:extLst>
          </p:cNvPr>
          <p:cNvSpPr/>
          <p:nvPr/>
        </p:nvSpPr>
        <p:spPr>
          <a:xfrm>
            <a:off x="1630152" y="4498146"/>
            <a:ext cx="839170" cy="54148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Buildings</a:t>
            </a:r>
          </a:p>
        </p:txBody>
      </p:sp>
      <p:sp>
        <p:nvSpPr>
          <p:cNvPr id="30" name="Rectangle 29">
            <a:extLst>
              <a:ext uri="{FF2B5EF4-FFF2-40B4-BE49-F238E27FC236}">
                <a16:creationId xmlns:a16="http://schemas.microsoft.com/office/drawing/2014/main" id="{D0D67682-C70E-2146-A53D-D3FDF502445D}"/>
              </a:ext>
            </a:extLst>
          </p:cNvPr>
          <p:cNvSpPr/>
          <p:nvPr/>
        </p:nvSpPr>
        <p:spPr>
          <a:xfrm>
            <a:off x="1630152" y="6189363"/>
            <a:ext cx="1030752" cy="541480"/>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Dissemination Areas</a:t>
            </a:r>
          </a:p>
        </p:txBody>
      </p:sp>
      <p:sp>
        <p:nvSpPr>
          <p:cNvPr id="31" name="Oval 30">
            <a:extLst>
              <a:ext uri="{FF2B5EF4-FFF2-40B4-BE49-F238E27FC236}">
                <a16:creationId xmlns:a16="http://schemas.microsoft.com/office/drawing/2014/main" id="{48142124-6B61-BC48-89E9-D193FE2E8815}"/>
              </a:ext>
            </a:extLst>
          </p:cNvPr>
          <p:cNvSpPr/>
          <p:nvPr/>
        </p:nvSpPr>
        <p:spPr>
          <a:xfrm>
            <a:off x="3118779" y="2690558"/>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Spatial Interpolation</a:t>
            </a:r>
          </a:p>
        </p:txBody>
      </p:sp>
      <p:cxnSp>
        <p:nvCxnSpPr>
          <p:cNvPr id="32" name="Straight Arrow Connector 31">
            <a:extLst>
              <a:ext uri="{FF2B5EF4-FFF2-40B4-BE49-F238E27FC236}">
                <a16:creationId xmlns:a16="http://schemas.microsoft.com/office/drawing/2014/main" id="{592A2450-43BA-6149-8F5C-5D80C6D72285}"/>
              </a:ext>
            </a:extLst>
          </p:cNvPr>
          <p:cNvCxnSpPr>
            <a:cxnSpLocks/>
            <a:stCxn id="26" idx="3"/>
            <a:endCxn id="31" idx="2"/>
          </p:cNvCxnSpPr>
          <p:nvPr/>
        </p:nvCxnSpPr>
        <p:spPr>
          <a:xfrm>
            <a:off x="2469325" y="2915760"/>
            <a:ext cx="64945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3" name="Rectangle 32">
            <a:extLst>
              <a:ext uri="{FF2B5EF4-FFF2-40B4-BE49-F238E27FC236}">
                <a16:creationId xmlns:a16="http://schemas.microsoft.com/office/drawing/2014/main" id="{E4A2DDB9-9E5A-AE43-820A-9E4CDFC8D4B9}"/>
              </a:ext>
            </a:extLst>
          </p:cNvPr>
          <p:cNvSpPr/>
          <p:nvPr/>
        </p:nvSpPr>
        <p:spPr>
          <a:xfrm>
            <a:off x="6669299" y="2608169"/>
            <a:ext cx="1125806" cy="56810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Raster Layer of Elevation Groups</a:t>
            </a:r>
          </a:p>
        </p:txBody>
      </p:sp>
      <p:cxnSp>
        <p:nvCxnSpPr>
          <p:cNvPr id="39" name="Straight Arrow Connector 38">
            <a:extLst>
              <a:ext uri="{FF2B5EF4-FFF2-40B4-BE49-F238E27FC236}">
                <a16:creationId xmlns:a16="http://schemas.microsoft.com/office/drawing/2014/main" id="{0B230C2B-CD8F-894D-AE35-58DC101502D8}"/>
              </a:ext>
            </a:extLst>
          </p:cNvPr>
          <p:cNvCxnSpPr>
            <a:cxnSpLocks/>
            <a:stCxn id="31" idx="6"/>
            <a:endCxn id="43" idx="2"/>
          </p:cNvCxnSpPr>
          <p:nvPr/>
        </p:nvCxnSpPr>
        <p:spPr>
          <a:xfrm flipV="1">
            <a:off x="4244586" y="2892220"/>
            <a:ext cx="649455" cy="235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Oval 42">
            <a:extLst>
              <a:ext uri="{FF2B5EF4-FFF2-40B4-BE49-F238E27FC236}">
                <a16:creationId xmlns:a16="http://schemas.microsoft.com/office/drawing/2014/main" id="{6ECD0768-C62E-7D44-BB73-466569A8EE08}"/>
              </a:ext>
            </a:extLst>
          </p:cNvPr>
          <p:cNvSpPr/>
          <p:nvPr/>
        </p:nvSpPr>
        <p:spPr>
          <a:xfrm>
            <a:off x="4894041" y="2667018"/>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Raster Calculator</a:t>
            </a:r>
          </a:p>
        </p:txBody>
      </p:sp>
      <p:cxnSp>
        <p:nvCxnSpPr>
          <p:cNvPr id="51" name="Straight Arrow Connector 50">
            <a:extLst>
              <a:ext uri="{FF2B5EF4-FFF2-40B4-BE49-F238E27FC236}">
                <a16:creationId xmlns:a16="http://schemas.microsoft.com/office/drawing/2014/main" id="{DB85E189-C9A6-B043-AA66-FCD3F13FC1BF}"/>
              </a:ext>
            </a:extLst>
          </p:cNvPr>
          <p:cNvCxnSpPr>
            <a:cxnSpLocks/>
            <a:stCxn id="43" idx="6"/>
            <a:endCxn id="33" idx="1"/>
          </p:cNvCxnSpPr>
          <p:nvPr/>
        </p:nvCxnSpPr>
        <p:spPr>
          <a:xfrm>
            <a:off x="6019848" y="2892220"/>
            <a:ext cx="64945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6" name="Straight Arrow Connector 55">
            <a:extLst>
              <a:ext uri="{FF2B5EF4-FFF2-40B4-BE49-F238E27FC236}">
                <a16:creationId xmlns:a16="http://schemas.microsoft.com/office/drawing/2014/main" id="{C640AC32-FEB5-164A-B27C-8D45BCC60F13}"/>
              </a:ext>
            </a:extLst>
          </p:cNvPr>
          <p:cNvCxnSpPr>
            <a:cxnSpLocks/>
            <a:stCxn id="33" idx="3"/>
            <a:endCxn id="57" idx="2"/>
          </p:cNvCxnSpPr>
          <p:nvPr/>
        </p:nvCxnSpPr>
        <p:spPr>
          <a:xfrm>
            <a:off x="7795105" y="2892220"/>
            <a:ext cx="649459" cy="63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7" name="Oval 56">
            <a:extLst>
              <a:ext uri="{FF2B5EF4-FFF2-40B4-BE49-F238E27FC236}">
                <a16:creationId xmlns:a16="http://schemas.microsoft.com/office/drawing/2014/main" id="{3C35EF87-7A41-E84D-B89D-A06406287078}"/>
              </a:ext>
            </a:extLst>
          </p:cNvPr>
          <p:cNvSpPr/>
          <p:nvPr/>
        </p:nvSpPr>
        <p:spPr>
          <a:xfrm>
            <a:off x="8444564" y="2673393"/>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Polygonise Raster </a:t>
            </a:r>
          </a:p>
        </p:txBody>
      </p:sp>
      <p:sp>
        <p:nvSpPr>
          <p:cNvPr id="61" name="Rectangle 60">
            <a:extLst>
              <a:ext uri="{FF2B5EF4-FFF2-40B4-BE49-F238E27FC236}">
                <a16:creationId xmlns:a16="http://schemas.microsoft.com/office/drawing/2014/main" id="{141F3763-6A80-4048-98E9-9CEF88F7422A}"/>
              </a:ext>
            </a:extLst>
          </p:cNvPr>
          <p:cNvSpPr/>
          <p:nvPr/>
        </p:nvSpPr>
        <p:spPr>
          <a:xfrm>
            <a:off x="8444565" y="3648000"/>
            <a:ext cx="1125806" cy="56810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Polygon of Elevation Groups</a:t>
            </a:r>
          </a:p>
        </p:txBody>
      </p:sp>
      <p:cxnSp>
        <p:nvCxnSpPr>
          <p:cNvPr id="62" name="Straight Arrow Connector 61">
            <a:extLst>
              <a:ext uri="{FF2B5EF4-FFF2-40B4-BE49-F238E27FC236}">
                <a16:creationId xmlns:a16="http://schemas.microsoft.com/office/drawing/2014/main" id="{53953548-A2DD-D84F-A481-063D6A2E8AB4}"/>
              </a:ext>
            </a:extLst>
          </p:cNvPr>
          <p:cNvCxnSpPr>
            <a:cxnSpLocks/>
            <a:stCxn id="57" idx="4"/>
            <a:endCxn id="61" idx="0"/>
          </p:cNvCxnSpPr>
          <p:nvPr/>
        </p:nvCxnSpPr>
        <p:spPr>
          <a:xfrm>
            <a:off x="9007468" y="3123796"/>
            <a:ext cx="0" cy="52420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EF776FCD-1565-C240-ACDF-54EE4DD43A17}"/>
              </a:ext>
            </a:extLst>
          </p:cNvPr>
          <p:cNvCxnSpPr>
            <a:cxnSpLocks/>
            <a:stCxn id="27" idx="3"/>
            <a:endCxn id="67" idx="2"/>
          </p:cNvCxnSpPr>
          <p:nvPr/>
        </p:nvCxnSpPr>
        <p:spPr>
          <a:xfrm flipV="1">
            <a:off x="2469322" y="3843618"/>
            <a:ext cx="649454" cy="975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7" name="Oval 66">
            <a:extLst>
              <a:ext uri="{FF2B5EF4-FFF2-40B4-BE49-F238E27FC236}">
                <a16:creationId xmlns:a16="http://schemas.microsoft.com/office/drawing/2014/main" id="{C2DE389C-96CF-D546-8CEC-A4B6B90464A9}"/>
              </a:ext>
            </a:extLst>
          </p:cNvPr>
          <p:cNvSpPr/>
          <p:nvPr/>
        </p:nvSpPr>
        <p:spPr>
          <a:xfrm>
            <a:off x="3118776" y="3618416"/>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Multi-Ring Buffer</a:t>
            </a:r>
          </a:p>
        </p:txBody>
      </p:sp>
      <p:sp>
        <p:nvSpPr>
          <p:cNvPr id="71" name="Rectangle 70">
            <a:extLst>
              <a:ext uri="{FF2B5EF4-FFF2-40B4-BE49-F238E27FC236}">
                <a16:creationId xmlns:a16="http://schemas.microsoft.com/office/drawing/2014/main" id="{467E4FA2-0B31-524C-8309-5B70AB541B31}"/>
              </a:ext>
            </a:extLst>
          </p:cNvPr>
          <p:cNvSpPr/>
          <p:nvPr/>
        </p:nvSpPr>
        <p:spPr>
          <a:xfrm>
            <a:off x="4894038" y="3556011"/>
            <a:ext cx="1125806" cy="56810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Flood Zones</a:t>
            </a:r>
          </a:p>
        </p:txBody>
      </p:sp>
      <p:cxnSp>
        <p:nvCxnSpPr>
          <p:cNvPr id="72" name="Straight Arrow Connector 71">
            <a:extLst>
              <a:ext uri="{FF2B5EF4-FFF2-40B4-BE49-F238E27FC236}">
                <a16:creationId xmlns:a16="http://schemas.microsoft.com/office/drawing/2014/main" id="{482D0B98-6789-DF47-9177-91B9B68CD9F9}"/>
              </a:ext>
            </a:extLst>
          </p:cNvPr>
          <p:cNvCxnSpPr>
            <a:cxnSpLocks/>
            <a:stCxn id="67" idx="6"/>
            <a:endCxn id="71" idx="1"/>
          </p:cNvCxnSpPr>
          <p:nvPr/>
        </p:nvCxnSpPr>
        <p:spPr>
          <a:xfrm flipV="1">
            <a:off x="4244583" y="3840062"/>
            <a:ext cx="649455" cy="35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330B5DB0-469A-7E4B-B49D-248D4969B6FC}"/>
              </a:ext>
            </a:extLst>
          </p:cNvPr>
          <p:cNvCxnSpPr>
            <a:cxnSpLocks/>
            <a:stCxn id="28" idx="3"/>
            <a:endCxn id="78" idx="2"/>
          </p:cNvCxnSpPr>
          <p:nvPr/>
        </p:nvCxnSpPr>
        <p:spPr>
          <a:xfrm flipV="1">
            <a:off x="2469322" y="5632198"/>
            <a:ext cx="649454" cy="1716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8" name="Oval 77">
            <a:extLst>
              <a:ext uri="{FF2B5EF4-FFF2-40B4-BE49-F238E27FC236}">
                <a16:creationId xmlns:a16="http://schemas.microsoft.com/office/drawing/2014/main" id="{0366C122-EB7D-AD4A-A5BA-684D2E8A0CA8}"/>
              </a:ext>
            </a:extLst>
          </p:cNvPr>
          <p:cNvSpPr/>
          <p:nvPr/>
        </p:nvSpPr>
        <p:spPr>
          <a:xfrm>
            <a:off x="3118776" y="5406996"/>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Spatial Intersection</a:t>
            </a:r>
          </a:p>
        </p:txBody>
      </p:sp>
      <p:cxnSp>
        <p:nvCxnSpPr>
          <p:cNvPr id="80" name="Connector: Elbow 10">
            <a:extLst>
              <a:ext uri="{FF2B5EF4-FFF2-40B4-BE49-F238E27FC236}">
                <a16:creationId xmlns:a16="http://schemas.microsoft.com/office/drawing/2014/main" id="{22A96B9D-ECB7-6F49-BF1A-55288ED3047F}"/>
              </a:ext>
            </a:extLst>
          </p:cNvPr>
          <p:cNvCxnSpPr>
            <a:cxnSpLocks/>
            <a:stCxn id="29" idx="3"/>
            <a:endCxn id="78" idx="0"/>
          </p:cNvCxnSpPr>
          <p:nvPr/>
        </p:nvCxnSpPr>
        <p:spPr>
          <a:xfrm>
            <a:off x="2469322" y="4768886"/>
            <a:ext cx="1212358" cy="638110"/>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83" name="Connector: Elbow 10">
            <a:extLst>
              <a:ext uri="{FF2B5EF4-FFF2-40B4-BE49-F238E27FC236}">
                <a16:creationId xmlns:a16="http://schemas.microsoft.com/office/drawing/2014/main" id="{3FBF4633-4159-AB4A-8638-5A3B7FCA75EA}"/>
              </a:ext>
            </a:extLst>
          </p:cNvPr>
          <p:cNvCxnSpPr>
            <a:cxnSpLocks/>
            <a:stCxn id="30" idx="3"/>
            <a:endCxn id="78" idx="4"/>
          </p:cNvCxnSpPr>
          <p:nvPr/>
        </p:nvCxnSpPr>
        <p:spPr>
          <a:xfrm flipV="1">
            <a:off x="2660904" y="5857399"/>
            <a:ext cx="1020776" cy="602704"/>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89" name="Rectangle 88">
            <a:extLst>
              <a:ext uri="{FF2B5EF4-FFF2-40B4-BE49-F238E27FC236}">
                <a16:creationId xmlns:a16="http://schemas.microsoft.com/office/drawing/2014/main" id="{91ABD51E-53D2-0543-A09E-C1AFCCB24D83}"/>
              </a:ext>
            </a:extLst>
          </p:cNvPr>
          <p:cNvSpPr/>
          <p:nvPr/>
        </p:nvSpPr>
        <p:spPr>
          <a:xfrm>
            <a:off x="4894038" y="5285741"/>
            <a:ext cx="1125806" cy="69291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Buildings, roads, and DAs within Flood Zone</a:t>
            </a:r>
          </a:p>
        </p:txBody>
      </p:sp>
      <p:cxnSp>
        <p:nvCxnSpPr>
          <p:cNvPr id="90" name="Straight Arrow Connector 89">
            <a:extLst>
              <a:ext uri="{FF2B5EF4-FFF2-40B4-BE49-F238E27FC236}">
                <a16:creationId xmlns:a16="http://schemas.microsoft.com/office/drawing/2014/main" id="{3CF50C1C-33AF-2E45-8214-2549BEE55CCF}"/>
              </a:ext>
            </a:extLst>
          </p:cNvPr>
          <p:cNvCxnSpPr>
            <a:cxnSpLocks/>
            <a:stCxn id="78" idx="6"/>
            <a:endCxn id="89" idx="1"/>
          </p:cNvCxnSpPr>
          <p:nvPr/>
        </p:nvCxnSpPr>
        <p:spPr>
          <a:xfrm flipV="1">
            <a:off x="4244583" y="5632197"/>
            <a:ext cx="649455"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Connector: Elbow 10">
            <a:extLst>
              <a:ext uri="{FF2B5EF4-FFF2-40B4-BE49-F238E27FC236}">
                <a16:creationId xmlns:a16="http://schemas.microsoft.com/office/drawing/2014/main" id="{901CBA3A-4E55-0F45-BD33-04511129ED2F}"/>
              </a:ext>
            </a:extLst>
          </p:cNvPr>
          <p:cNvCxnSpPr>
            <a:cxnSpLocks/>
            <a:stCxn id="71" idx="2"/>
            <a:endCxn id="78" idx="7"/>
          </p:cNvCxnSpPr>
          <p:nvPr/>
        </p:nvCxnSpPr>
        <p:spPr>
          <a:xfrm rot="5400000">
            <a:off x="4093906" y="4109920"/>
            <a:ext cx="1348843" cy="1377229"/>
          </a:xfrm>
          <a:prstGeom prst="bentConnector3">
            <a:avLst>
              <a:gd name="adj1" fmla="val 50000"/>
            </a:avLst>
          </a:prstGeom>
          <a:ln>
            <a:tailEnd type="triangle"/>
          </a:ln>
        </p:spPr>
        <p:style>
          <a:lnRef idx="1">
            <a:schemeClr val="dk1"/>
          </a:lnRef>
          <a:fillRef idx="0">
            <a:schemeClr val="dk1"/>
          </a:fillRef>
          <a:effectRef idx="0">
            <a:schemeClr val="dk1"/>
          </a:effectRef>
          <a:fontRef idx="minor">
            <a:schemeClr val="tx1"/>
          </a:fontRef>
        </p:style>
      </p:cxnSp>
      <p:sp>
        <p:nvSpPr>
          <p:cNvPr id="98" name="Oval 97">
            <a:extLst>
              <a:ext uri="{FF2B5EF4-FFF2-40B4-BE49-F238E27FC236}">
                <a16:creationId xmlns:a16="http://schemas.microsoft.com/office/drawing/2014/main" id="{20083F8B-6EEE-FD40-9ACC-5016D46AC6E6}"/>
              </a:ext>
            </a:extLst>
          </p:cNvPr>
          <p:cNvSpPr/>
          <p:nvPr/>
        </p:nvSpPr>
        <p:spPr>
          <a:xfrm>
            <a:off x="6669302" y="4457903"/>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Spatial Intersection</a:t>
            </a:r>
          </a:p>
        </p:txBody>
      </p:sp>
      <p:cxnSp>
        <p:nvCxnSpPr>
          <p:cNvPr id="99" name="Connector: Elbow 10">
            <a:extLst>
              <a:ext uri="{FF2B5EF4-FFF2-40B4-BE49-F238E27FC236}">
                <a16:creationId xmlns:a16="http://schemas.microsoft.com/office/drawing/2014/main" id="{50457598-5A20-DE42-B0CF-39D5C4FF1400}"/>
              </a:ext>
            </a:extLst>
          </p:cNvPr>
          <p:cNvCxnSpPr>
            <a:cxnSpLocks/>
            <a:stCxn id="71" idx="3"/>
            <a:endCxn id="98" idx="0"/>
          </p:cNvCxnSpPr>
          <p:nvPr/>
        </p:nvCxnSpPr>
        <p:spPr>
          <a:xfrm>
            <a:off x="6019844" y="3840062"/>
            <a:ext cx="1212362" cy="617841"/>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102" name="Connector: Elbow 10">
            <a:extLst>
              <a:ext uri="{FF2B5EF4-FFF2-40B4-BE49-F238E27FC236}">
                <a16:creationId xmlns:a16="http://schemas.microsoft.com/office/drawing/2014/main" id="{67C8FAAA-4D27-7946-9418-006FE17A99DA}"/>
              </a:ext>
            </a:extLst>
          </p:cNvPr>
          <p:cNvCxnSpPr>
            <a:cxnSpLocks/>
            <a:stCxn id="61" idx="2"/>
            <a:endCxn id="98" idx="6"/>
          </p:cNvCxnSpPr>
          <p:nvPr/>
        </p:nvCxnSpPr>
        <p:spPr>
          <a:xfrm rot="5400000">
            <a:off x="8167788" y="3843424"/>
            <a:ext cx="467003" cy="1212359"/>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105" name="Rectangle 104">
            <a:extLst>
              <a:ext uri="{FF2B5EF4-FFF2-40B4-BE49-F238E27FC236}">
                <a16:creationId xmlns:a16="http://schemas.microsoft.com/office/drawing/2014/main" id="{07C42DD7-F896-7641-BCFD-125A22A96555}"/>
              </a:ext>
            </a:extLst>
          </p:cNvPr>
          <p:cNvSpPr/>
          <p:nvPr/>
        </p:nvSpPr>
        <p:spPr>
          <a:xfrm>
            <a:off x="6669299" y="5457979"/>
            <a:ext cx="1125806" cy="568102"/>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Flood Zones and Elevation Groups</a:t>
            </a:r>
          </a:p>
        </p:txBody>
      </p:sp>
      <p:cxnSp>
        <p:nvCxnSpPr>
          <p:cNvPr id="106" name="Straight Arrow Connector 105">
            <a:extLst>
              <a:ext uri="{FF2B5EF4-FFF2-40B4-BE49-F238E27FC236}">
                <a16:creationId xmlns:a16="http://schemas.microsoft.com/office/drawing/2014/main" id="{2699FD21-B09A-C74A-8C2D-C9B9FBF87291}"/>
              </a:ext>
            </a:extLst>
          </p:cNvPr>
          <p:cNvCxnSpPr>
            <a:cxnSpLocks/>
            <a:stCxn id="98" idx="4"/>
            <a:endCxn id="105" idx="0"/>
          </p:cNvCxnSpPr>
          <p:nvPr/>
        </p:nvCxnSpPr>
        <p:spPr>
          <a:xfrm flipH="1">
            <a:off x="7232202" y="4908306"/>
            <a:ext cx="4" cy="5496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10" name="Oval 109">
            <a:extLst>
              <a:ext uri="{FF2B5EF4-FFF2-40B4-BE49-F238E27FC236}">
                <a16:creationId xmlns:a16="http://schemas.microsoft.com/office/drawing/2014/main" id="{F900C9E3-3843-0240-822B-916596E4CD96}"/>
              </a:ext>
            </a:extLst>
          </p:cNvPr>
          <p:cNvSpPr/>
          <p:nvPr/>
        </p:nvSpPr>
        <p:spPr>
          <a:xfrm>
            <a:off x="8790047" y="5543684"/>
            <a:ext cx="1125807" cy="450403"/>
          </a:xfrm>
          <a:prstGeom prst="ellipse">
            <a:avLst/>
          </a:prstGeom>
          <a:solidFill>
            <a:schemeClr val="accent4"/>
          </a:solidFill>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CA" sz="1100" dirty="0"/>
              <a:t>Spatial Intersection</a:t>
            </a:r>
          </a:p>
        </p:txBody>
      </p:sp>
      <p:cxnSp>
        <p:nvCxnSpPr>
          <p:cNvPr id="111" name="Connector: Elbow 10">
            <a:extLst>
              <a:ext uri="{FF2B5EF4-FFF2-40B4-BE49-F238E27FC236}">
                <a16:creationId xmlns:a16="http://schemas.microsoft.com/office/drawing/2014/main" id="{16CEADB4-3A09-784F-ABC0-E56447EEFE2C}"/>
              </a:ext>
            </a:extLst>
          </p:cNvPr>
          <p:cNvCxnSpPr>
            <a:cxnSpLocks/>
            <a:stCxn id="105" idx="3"/>
            <a:endCxn id="110" idx="0"/>
          </p:cNvCxnSpPr>
          <p:nvPr/>
        </p:nvCxnSpPr>
        <p:spPr>
          <a:xfrm flipV="1">
            <a:off x="7795105" y="5543684"/>
            <a:ext cx="1557846" cy="198346"/>
          </a:xfrm>
          <a:prstGeom prst="bentConnector4">
            <a:avLst>
              <a:gd name="adj1" fmla="val 31933"/>
              <a:gd name="adj2" fmla="val 258463"/>
            </a:avLst>
          </a:prstGeom>
          <a:ln>
            <a:tailEnd type="triangle"/>
          </a:ln>
        </p:spPr>
        <p:style>
          <a:lnRef idx="1">
            <a:schemeClr val="dk1"/>
          </a:lnRef>
          <a:fillRef idx="0">
            <a:schemeClr val="dk1"/>
          </a:fillRef>
          <a:effectRef idx="0">
            <a:schemeClr val="dk1"/>
          </a:effectRef>
          <a:fontRef idx="minor">
            <a:schemeClr val="tx1"/>
          </a:fontRef>
        </p:style>
      </p:cxnSp>
      <p:cxnSp>
        <p:nvCxnSpPr>
          <p:cNvPr id="114" name="Connector: Elbow 10">
            <a:extLst>
              <a:ext uri="{FF2B5EF4-FFF2-40B4-BE49-F238E27FC236}">
                <a16:creationId xmlns:a16="http://schemas.microsoft.com/office/drawing/2014/main" id="{D62CB311-E3AC-6A47-A744-D3F26A87F3CC}"/>
              </a:ext>
            </a:extLst>
          </p:cNvPr>
          <p:cNvCxnSpPr>
            <a:cxnSpLocks/>
            <a:stCxn id="89" idx="2"/>
            <a:endCxn id="110" idx="4"/>
          </p:cNvCxnSpPr>
          <p:nvPr/>
        </p:nvCxnSpPr>
        <p:spPr>
          <a:xfrm rot="16200000" flipH="1">
            <a:off x="7397229" y="4038365"/>
            <a:ext cx="15434" cy="3896010"/>
          </a:xfrm>
          <a:prstGeom prst="bentConnector3">
            <a:avLst>
              <a:gd name="adj1" fmla="val 1581146"/>
            </a:avLst>
          </a:prstGeom>
          <a:ln>
            <a:tailEnd type="triangle"/>
          </a:ln>
        </p:spPr>
        <p:style>
          <a:lnRef idx="1">
            <a:schemeClr val="dk1"/>
          </a:lnRef>
          <a:fillRef idx="0">
            <a:schemeClr val="dk1"/>
          </a:fillRef>
          <a:effectRef idx="0">
            <a:schemeClr val="dk1"/>
          </a:effectRef>
          <a:fontRef idx="minor">
            <a:schemeClr val="tx1"/>
          </a:fontRef>
        </p:style>
      </p:cxnSp>
      <p:grpSp>
        <p:nvGrpSpPr>
          <p:cNvPr id="130" name="Group 129">
            <a:extLst>
              <a:ext uri="{FF2B5EF4-FFF2-40B4-BE49-F238E27FC236}">
                <a16:creationId xmlns:a16="http://schemas.microsoft.com/office/drawing/2014/main" id="{CC4D43F2-BD64-0047-8C0C-87C01251FED1}"/>
              </a:ext>
            </a:extLst>
          </p:cNvPr>
          <p:cNvGrpSpPr/>
          <p:nvPr/>
        </p:nvGrpSpPr>
        <p:grpSpPr>
          <a:xfrm>
            <a:off x="1630152" y="1442173"/>
            <a:ext cx="2641827" cy="1169551"/>
            <a:chOff x="8484133" y="1435772"/>
            <a:chExt cx="2641827" cy="1169551"/>
          </a:xfrm>
        </p:grpSpPr>
        <p:grpSp>
          <p:nvGrpSpPr>
            <p:cNvPr id="131" name="Group 130">
              <a:extLst>
                <a:ext uri="{FF2B5EF4-FFF2-40B4-BE49-F238E27FC236}">
                  <a16:creationId xmlns:a16="http://schemas.microsoft.com/office/drawing/2014/main" id="{FACCD084-C952-0741-8E77-05B5CB9B7F75}"/>
                </a:ext>
              </a:extLst>
            </p:cNvPr>
            <p:cNvGrpSpPr/>
            <p:nvPr/>
          </p:nvGrpSpPr>
          <p:grpSpPr>
            <a:xfrm>
              <a:off x="8553696" y="1435772"/>
              <a:ext cx="2572264" cy="1169551"/>
              <a:chOff x="8815893" y="1509028"/>
              <a:chExt cx="2572264" cy="1169551"/>
            </a:xfrm>
          </p:grpSpPr>
          <p:sp>
            <p:nvSpPr>
              <p:cNvPr id="133" name="Rectangle 132">
                <a:extLst>
                  <a:ext uri="{FF2B5EF4-FFF2-40B4-BE49-F238E27FC236}">
                    <a16:creationId xmlns:a16="http://schemas.microsoft.com/office/drawing/2014/main" id="{6DA1EBB6-6FB5-3F4F-B5E5-E9796BBD69E9}"/>
                  </a:ext>
                </a:extLst>
              </p:cNvPr>
              <p:cNvSpPr/>
              <p:nvPr/>
            </p:nvSpPr>
            <p:spPr>
              <a:xfrm>
                <a:off x="8815893" y="1629204"/>
                <a:ext cx="108000" cy="10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4" name="TextBox 133">
                <a:extLst>
                  <a:ext uri="{FF2B5EF4-FFF2-40B4-BE49-F238E27FC236}">
                    <a16:creationId xmlns:a16="http://schemas.microsoft.com/office/drawing/2014/main" id="{3B178441-92AE-634A-B77A-F02229DB3A77}"/>
                  </a:ext>
                </a:extLst>
              </p:cNvPr>
              <p:cNvSpPr txBox="1"/>
              <p:nvPr/>
            </p:nvSpPr>
            <p:spPr>
              <a:xfrm>
                <a:off x="8941333" y="1509028"/>
                <a:ext cx="2446824" cy="1169551"/>
              </a:xfrm>
              <a:prstGeom prst="rect">
                <a:avLst/>
              </a:prstGeom>
              <a:noFill/>
            </p:spPr>
            <p:txBody>
              <a:bodyPr wrap="none" rtlCol="0">
                <a:spAutoFit/>
              </a:bodyPr>
              <a:lstStyle/>
              <a:p>
                <a:r>
                  <a:rPr lang="en-CA" sz="1400" dirty="0"/>
                  <a:t>Data source</a:t>
                </a:r>
                <a:br>
                  <a:rPr lang="en-CA" sz="1400" dirty="0"/>
                </a:br>
                <a:r>
                  <a:rPr lang="en-CA" sz="1400" dirty="0"/>
                  <a:t>Spatial analysis task</a:t>
                </a:r>
                <a:br>
                  <a:rPr lang="en-CA" sz="1400" dirty="0"/>
                </a:br>
                <a:r>
                  <a:rPr lang="en-CA" sz="1400" dirty="0"/>
                  <a:t>Couplings or neighborhood</a:t>
                </a:r>
                <a:br>
                  <a:rPr lang="en-CA" sz="1400" dirty="0"/>
                </a:br>
                <a:r>
                  <a:rPr lang="en-CA" sz="1400" dirty="0"/>
                  <a:t>DEVS model, atomic or coupled</a:t>
                </a:r>
                <a:br>
                  <a:rPr lang="en-CA" sz="1400" dirty="0"/>
                </a:br>
                <a:r>
                  <a:rPr lang="en-CA" sz="1400" dirty="0"/>
                  <a:t>Final model</a:t>
                </a:r>
              </a:p>
            </p:txBody>
          </p:sp>
          <p:sp>
            <p:nvSpPr>
              <p:cNvPr id="135" name="Rectangle 134">
                <a:extLst>
                  <a:ext uri="{FF2B5EF4-FFF2-40B4-BE49-F238E27FC236}">
                    <a16:creationId xmlns:a16="http://schemas.microsoft.com/office/drawing/2014/main" id="{A6232B08-9B45-674C-B4F5-412859857A6D}"/>
                  </a:ext>
                </a:extLst>
              </p:cNvPr>
              <p:cNvSpPr/>
              <p:nvPr/>
            </p:nvSpPr>
            <p:spPr>
              <a:xfrm>
                <a:off x="8815893" y="1839283"/>
                <a:ext cx="108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6" name="Rectangle 135">
                <a:extLst>
                  <a:ext uri="{FF2B5EF4-FFF2-40B4-BE49-F238E27FC236}">
                    <a16:creationId xmlns:a16="http://schemas.microsoft.com/office/drawing/2014/main" id="{BFBFC239-F33A-F248-822F-1508BE989649}"/>
                  </a:ext>
                </a:extLst>
              </p:cNvPr>
              <p:cNvSpPr/>
              <p:nvPr/>
            </p:nvSpPr>
            <p:spPr>
              <a:xfrm>
                <a:off x="8815893" y="2043441"/>
                <a:ext cx="108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7" name="Rectangle 136">
                <a:extLst>
                  <a:ext uri="{FF2B5EF4-FFF2-40B4-BE49-F238E27FC236}">
                    <a16:creationId xmlns:a16="http://schemas.microsoft.com/office/drawing/2014/main" id="{EAC26609-AE0E-9142-B5DD-0A2719298D9E}"/>
                  </a:ext>
                </a:extLst>
              </p:cNvPr>
              <p:cNvSpPr/>
              <p:nvPr/>
            </p:nvSpPr>
            <p:spPr>
              <a:xfrm>
                <a:off x="8815893" y="2257720"/>
                <a:ext cx="108000"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8" name="Rectangle 137">
                <a:extLst>
                  <a:ext uri="{FF2B5EF4-FFF2-40B4-BE49-F238E27FC236}">
                    <a16:creationId xmlns:a16="http://schemas.microsoft.com/office/drawing/2014/main" id="{486DEDCF-9037-0F4B-845A-90DFA039308A}"/>
                  </a:ext>
                </a:extLst>
              </p:cNvPr>
              <p:cNvSpPr/>
              <p:nvPr/>
            </p:nvSpPr>
            <p:spPr>
              <a:xfrm>
                <a:off x="8815893" y="2467440"/>
                <a:ext cx="10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132" name="Rectangle 131">
              <a:extLst>
                <a:ext uri="{FF2B5EF4-FFF2-40B4-BE49-F238E27FC236}">
                  <a16:creationId xmlns:a16="http://schemas.microsoft.com/office/drawing/2014/main" id="{1C3446B4-B49B-1A47-9682-32901C9ECA01}"/>
                </a:ext>
              </a:extLst>
            </p:cNvPr>
            <p:cNvSpPr/>
            <p:nvPr/>
          </p:nvSpPr>
          <p:spPr>
            <a:xfrm>
              <a:off x="8484133" y="1467597"/>
              <a:ext cx="2641827" cy="11377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cxnSp>
        <p:nvCxnSpPr>
          <p:cNvPr id="149" name="Straight Arrow Connector 148">
            <a:extLst>
              <a:ext uri="{FF2B5EF4-FFF2-40B4-BE49-F238E27FC236}">
                <a16:creationId xmlns:a16="http://schemas.microsoft.com/office/drawing/2014/main" id="{50330DA7-7BB6-6245-B9ED-7E91D9BC3CEF}"/>
              </a:ext>
            </a:extLst>
          </p:cNvPr>
          <p:cNvCxnSpPr>
            <a:cxnSpLocks/>
            <a:stCxn id="110" idx="6"/>
          </p:cNvCxnSpPr>
          <p:nvPr/>
        </p:nvCxnSpPr>
        <p:spPr>
          <a:xfrm>
            <a:off x="9915854" y="5768886"/>
            <a:ext cx="43203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2" name="TextBox 151">
            <a:extLst>
              <a:ext uri="{FF2B5EF4-FFF2-40B4-BE49-F238E27FC236}">
                <a16:creationId xmlns:a16="http://schemas.microsoft.com/office/drawing/2014/main" id="{78C4F102-F9CC-0843-AA14-866896A4CDAE}"/>
              </a:ext>
            </a:extLst>
          </p:cNvPr>
          <p:cNvSpPr txBox="1"/>
          <p:nvPr/>
        </p:nvSpPr>
        <p:spPr>
          <a:xfrm>
            <a:off x="10437235" y="5550769"/>
            <a:ext cx="422628" cy="369332"/>
          </a:xfrm>
          <a:prstGeom prst="rect">
            <a:avLst/>
          </a:prstGeom>
          <a:noFill/>
        </p:spPr>
        <p:txBody>
          <a:bodyPr wrap="square" rtlCol="0">
            <a:spAutoFit/>
          </a:bodyPr>
          <a:lstStyle/>
          <a:p>
            <a:pPr algn="ctr"/>
            <a:r>
              <a:rPr lang="en-US" dirty="0"/>
              <a:t>…</a:t>
            </a:r>
          </a:p>
        </p:txBody>
      </p:sp>
      <p:cxnSp>
        <p:nvCxnSpPr>
          <p:cNvPr id="153" name="Straight Arrow Connector 152">
            <a:extLst>
              <a:ext uri="{FF2B5EF4-FFF2-40B4-BE49-F238E27FC236}">
                <a16:creationId xmlns:a16="http://schemas.microsoft.com/office/drawing/2014/main" id="{2E1A7719-BF9C-D843-AA4E-3D20F3E2D7A5}"/>
              </a:ext>
            </a:extLst>
          </p:cNvPr>
          <p:cNvCxnSpPr>
            <a:cxnSpLocks/>
            <a:stCxn id="152" idx="0"/>
            <a:endCxn id="154" idx="2"/>
          </p:cNvCxnSpPr>
          <p:nvPr/>
        </p:nvCxnSpPr>
        <p:spPr>
          <a:xfrm flipV="1">
            <a:off x="10648549" y="5097270"/>
            <a:ext cx="1" cy="4534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4" name="Rectangle 153">
            <a:extLst>
              <a:ext uri="{FF2B5EF4-FFF2-40B4-BE49-F238E27FC236}">
                <a16:creationId xmlns:a16="http://schemas.microsoft.com/office/drawing/2014/main" id="{14AB71BF-4650-0246-8909-FDA7A13FBCB4}"/>
              </a:ext>
            </a:extLst>
          </p:cNvPr>
          <p:cNvSpPr/>
          <p:nvPr/>
        </p:nvSpPr>
        <p:spPr>
          <a:xfrm>
            <a:off x="10155424" y="4217949"/>
            <a:ext cx="986251" cy="879321"/>
          </a:xfrm>
          <a:prstGeom prst="rect">
            <a:avLst/>
          </a:prstGeom>
          <a:solidFill>
            <a:schemeClr val="accent3"/>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CA" sz="1400" dirty="0"/>
              <a:t>Emergency Response Coupled Model</a:t>
            </a:r>
          </a:p>
        </p:txBody>
      </p:sp>
    </p:spTree>
    <p:extLst>
      <p:ext uri="{BB962C8B-B14F-4D97-AF65-F5344CB8AC3E}">
        <p14:creationId xmlns:p14="http://schemas.microsoft.com/office/powerpoint/2010/main" val="2597528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68CE3-AB1A-466C-B9A1-9998D764EB44}"/>
              </a:ext>
            </a:extLst>
          </p:cNvPr>
          <p:cNvSpPr>
            <a:spLocks noGrp="1"/>
          </p:cNvSpPr>
          <p:nvPr>
            <p:ph type="title"/>
          </p:nvPr>
        </p:nvSpPr>
        <p:spPr/>
        <p:txBody>
          <a:bodyPr/>
          <a:lstStyle/>
          <a:p>
            <a:r>
              <a:rPr lang="en-CA" dirty="0"/>
              <a:t>Future work</a:t>
            </a:r>
          </a:p>
        </p:txBody>
      </p:sp>
      <p:sp>
        <p:nvSpPr>
          <p:cNvPr id="3" name="Content Placeholder 2">
            <a:extLst>
              <a:ext uri="{FF2B5EF4-FFF2-40B4-BE49-F238E27FC236}">
                <a16:creationId xmlns:a16="http://schemas.microsoft.com/office/drawing/2014/main" id="{2A3A32ED-659F-4F48-9D84-A8002679CA7E}"/>
              </a:ext>
            </a:extLst>
          </p:cNvPr>
          <p:cNvSpPr>
            <a:spLocks noGrp="1"/>
          </p:cNvSpPr>
          <p:nvPr>
            <p:ph idx="1"/>
          </p:nvPr>
        </p:nvSpPr>
        <p:spPr/>
        <p:txBody>
          <a:bodyPr/>
          <a:lstStyle/>
          <a:p>
            <a:r>
              <a:rPr lang="en-CA" dirty="0"/>
              <a:t>GIS Viewer integration with DEVS Web Viewer</a:t>
            </a:r>
          </a:p>
          <a:p>
            <a:r>
              <a:rPr lang="en-CA" dirty="0"/>
              <a:t>Build library of “toy” models for testing</a:t>
            </a:r>
          </a:p>
          <a:p>
            <a:r>
              <a:rPr lang="en-CA" dirty="0"/>
              <a:t>Small scale implementation</a:t>
            </a:r>
          </a:p>
          <a:p>
            <a:r>
              <a:rPr lang="en-CA" dirty="0"/>
              <a:t>Write paper (Spring 2021)</a:t>
            </a:r>
          </a:p>
          <a:p>
            <a:endParaRPr lang="en-CA" dirty="0"/>
          </a:p>
        </p:txBody>
      </p:sp>
      <p:sp>
        <p:nvSpPr>
          <p:cNvPr id="4" name="Slide Number Placeholder 3">
            <a:extLst>
              <a:ext uri="{FF2B5EF4-FFF2-40B4-BE49-F238E27FC236}">
                <a16:creationId xmlns:a16="http://schemas.microsoft.com/office/drawing/2014/main" id="{4AFF4DB3-E3FE-4501-B831-BE2ACF651020}"/>
              </a:ext>
            </a:extLst>
          </p:cNvPr>
          <p:cNvSpPr>
            <a:spLocks noGrp="1"/>
          </p:cNvSpPr>
          <p:nvPr>
            <p:ph type="sldNum" sz="quarter" idx="12"/>
          </p:nvPr>
        </p:nvSpPr>
        <p:spPr/>
        <p:txBody>
          <a:bodyPr/>
          <a:lstStyle/>
          <a:p>
            <a:fld id="{69E57DC2-970A-4B3E-BB1C-7A09969E49DF}" type="slidenum">
              <a:rPr lang="en-US" smtClean="0"/>
              <a:t>18</a:t>
            </a:fld>
            <a:endParaRPr lang="en-US" dirty="0"/>
          </a:p>
        </p:txBody>
      </p:sp>
    </p:spTree>
    <p:extLst>
      <p:ext uri="{BB962C8B-B14F-4D97-AF65-F5344CB8AC3E}">
        <p14:creationId xmlns:p14="http://schemas.microsoft.com/office/powerpoint/2010/main" val="24092579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D7FC-C2D6-6C43-8EE2-6350DA157A8C}"/>
              </a:ext>
            </a:extLst>
          </p:cNvPr>
          <p:cNvSpPr>
            <a:spLocks noGrp="1"/>
          </p:cNvSpPr>
          <p:nvPr>
            <p:ph type="title"/>
          </p:nvPr>
        </p:nvSpPr>
        <p:spPr>
          <a:xfrm>
            <a:off x="1371600" y="685800"/>
            <a:ext cx="9601200" cy="855617"/>
          </a:xfrm>
        </p:spPr>
        <p:txBody>
          <a:bodyPr/>
          <a:lstStyle/>
          <a:p>
            <a:r>
              <a:rPr lang="en-US" dirty="0"/>
              <a:t>Motivation</a:t>
            </a:r>
          </a:p>
        </p:txBody>
      </p:sp>
      <p:sp>
        <p:nvSpPr>
          <p:cNvPr id="3" name="Content Placeholder 2">
            <a:extLst>
              <a:ext uri="{FF2B5EF4-FFF2-40B4-BE49-F238E27FC236}">
                <a16:creationId xmlns:a16="http://schemas.microsoft.com/office/drawing/2014/main" id="{07181C09-7438-274F-A121-CFD9D1633949}"/>
              </a:ext>
            </a:extLst>
          </p:cNvPr>
          <p:cNvSpPr>
            <a:spLocks noGrp="1"/>
          </p:cNvSpPr>
          <p:nvPr>
            <p:ph idx="1"/>
          </p:nvPr>
        </p:nvSpPr>
        <p:spPr>
          <a:xfrm>
            <a:off x="1371600" y="1541417"/>
            <a:ext cx="9601200" cy="4325983"/>
          </a:xfrm>
        </p:spPr>
        <p:txBody>
          <a:bodyPr>
            <a:normAutofit lnSpcReduction="10000"/>
          </a:bodyPr>
          <a:lstStyle/>
          <a:p>
            <a:r>
              <a:rPr lang="en-CA" dirty="0"/>
              <a:t>In many application domains, Modelling and Simulation (M&amp;S) has shown to be useful to study real world systems and to support decision-making through models that abstract the systems under study.</a:t>
            </a:r>
          </a:p>
          <a:p>
            <a:r>
              <a:rPr lang="en-CA" dirty="0"/>
              <a:t>Building accurate models that adequately represent real-world systems is a difficult and time-consuming task that requires extensive domain knowledge and a deep understanding of the simulation method used.</a:t>
            </a:r>
          </a:p>
          <a:p>
            <a:r>
              <a:rPr lang="en-CA" dirty="0"/>
              <a:t>This is even more a challenge in the case of highly complex, large-scale, spatial systems such as emergency response services, urban logistics, natural resource exploitation, socio-economic policies, etc.</a:t>
            </a:r>
          </a:p>
          <a:p>
            <a:r>
              <a:rPr lang="en-CA" dirty="0"/>
              <a:t>GIS data contain highly detailed, often hierarchically organized information that can be used to build simulation models. </a:t>
            </a:r>
          </a:p>
          <a:p>
            <a:r>
              <a:rPr lang="en-CA" dirty="0"/>
              <a:t>It is inherently compatible with the hierarchical and modular nature of the DEVS formalism</a:t>
            </a:r>
          </a:p>
          <a:p>
            <a:endParaRPr lang="en-CA" dirty="0"/>
          </a:p>
          <a:p>
            <a:endParaRPr lang="en-US" dirty="0"/>
          </a:p>
        </p:txBody>
      </p:sp>
      <p:sp>
        <p:nvSpPr>
          <p:cNvPr id="4" name="Slide Number Placeholder 3">
            <a:extLst>
              <a:ext uri="{FF2B5EF4-FFF2-40B4-BE49-F238E27FC236}">
                <a16:creationId xmlns:a16="http://schemas.microsoft.com/office/drawing/2014/main" id="{122842FA-37DF-994A-A601-9906BA891101}"/>
              </a:ext>
            </a:extLst>
          </p:cNvPr>
          <p:cNvSpPr>
            <a:spLocks noGrp="1"/>
          </p:cNvSpPr>
          <p:nvPr>
            <p:ph type="sldNum" sz="quarter" idx="12"/>
          </p:nvPr>
        </p:nvSpPr>
        <p:spPr/>
        <p:txBody>
          <a:bodyPr/>
          <a:lstStyle/>
          <a:p>
            <a:fld id="{69E57DC2-970A-4B3E-BB1C-7A09969E49DF}" type="slidenum">
              <a:rPr lang="en-US" smtClean="0"/>
              <a:t>2</a:t>
            </a:fld>
            <a:endParaRPr lang="en-US" dirty="0"/>
          </a:p>
        </p:txBody>
      </p:sp>
    </p:spTree>
    <p:extLst>
      <p:ext uri="{BB962C8B-B14F-4D97-AF65-F5344CB8AC3E}">
        <p14:creationId xmlns:p14="http://schemas.microsoft.com/office/powerpoint/2010/main" val="7447409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EA142-7E7B-F042-87B6-044A60ACAB27}"/>
              </a:ext>
            </a:extLst>
          </p:cNvPr>
          <p:cNvSpPr>
            <a:spLocks noGrp="1"/>
          </p:cNvSpPr>
          <p:nvPr>
            <p:ph type="title"/>
          </p:nvPr>
        </p:nvSpPr>
        <p:spPr>
          <a:xfrm>
            <a:off x="1371600" y="685800"/>
            <a:ext cx="9601200" cy="808463"/>
          </a:xfrm>
        </p:spPr>
        <p:txBody>
          <a:bodyPr/>
          <a:lstStyle/>
          <a:p>
            <a:r>
              <a:rPr lang="en-US" dirty="0"/>
              <a:t>Objective</a:t>
            </a:r>
          </a:p>
        </p:txBody>
      </p:sp>
      <p:sp>
        <p:nvSpPr>
          <p:cNvPr id="3" name="Content Placeholder 2">
            <a:extLst>
              <a:ext uri="{FF2B5EF4-FFF2-40B4-BE49-F238E27FC236}">
                <a16:creationId xmlns:a16="http://schemas.microsoft.com/office/drawing/2014/main" id="{C2E13D61-DAE9-F947-9E8F-B9D7AD56ECD0}"/>
              </a:ext>
            </a:extLst>
          </p:cNvPr>
          <p:cNvSpPr>
            <a:spLocks noGrp="1"/>
          </p:cNvSpPr>
          <p:nvPr>
            <p:ph idx="1"/>
          </p:nvPr>
        </p:nvSpPr>
        <p:spPr>
          <a:xfrm>
            <a:off x="1371600" y="1616927"/>
            <a:ext cx="9601200" cy="4250473"/>
          </a:xfrm>
        </p:spPr>
        <p:txBody>
          <a:bodyPr lIns="0">
            <a:normAutofit/>
          </a:bodyPr>
          <a:lstStyle/>
          <a:p>
            <a:pPr marL="452438" indent="-342900"/>
            <a:r>
              <a:rPr lang="en-US" dirty="0"/>
              <a:t>The goal is to develop a method to automate the generation of large-scale, spatial DEVS simulation models from GIS data</a:t>
            </a:r>
          </a:p>
          <a:p>
            <a:pPr marL="452438" indent="-342900"/>
            <a:r>
              <a:rPr lang="en-US" dirty="0"/>
              <a:t>The first step is to determine how GIS data can be used to build complex, large-scale spatial DEVS models.</a:t>
            </a:r>
          </a:p>
          <a:p>
            <a:pPr marL="452438" indent="-342900"/>
            <a:r>
              <a:rPr lang="en-US" dirty="0"/>
              <a:t>This work seeks to answer several questions for future, more extensive research on the topic:</a:t>
            </a:r>
          </a:p>
          <a:p>
            <a:pPr marL="795338" lvl="2" indent="-342900"/>
            <a:r>
              <a:rPr lang="en-US" dirty="0"/>
              <a:t>Which type of scenarios can GIS data help us model?</a:t>
            </a:r>
          </a:p>
          <a:p>
            <a:pPr marL="795338" lvl="2" indent="-342900"/>
            <a:r>
              <a:rPr lang="en-US" dirty="0"/>
              <a:t>Which spatial analysis tools can be used? How can they be used?</a:t>
            </a:r>
          </a:p>
          <a:p>
            <a:pPr marL="795338" lvl="2" indent="-342900"/>
            <a:r>
              <a:rPr lang="en-US" dirty="0"/>
              <a:t>What is a typical workflow that can convert GIS data into a simulation model?</a:t>
            </a:r>
          </a:p>
          <a:p>
            <a:pPr marL="795338" lvl="2" indent="-342900"/>
            <a:r>
              <a:rPr lang="en-US" dirty="0"/>
              <a:t>How can DEVS models be parameterized from GIS data?</a:t>
            </a:r>
          </a:p>
          <a:p>
            <a:pPr marL="795338" lvl="2" indent="-342900"/>
            <a:r>
              <a:rPr lang="en-US" dirty="0"/>
              <a:t>How can neighborhoods or couplings be derived from spatial properties?</a:t>
            </a:r>
          </a:p>
        </p:txBody>
      </p:sp>
      <p:sp>
        <p:nvSpPr>
          <p:cNvPr id="4" name="Slide Number Placeholder 3">
            <a:extLst>
              <a:ext uri="{FF2B5EF4-FFF2-40B4-BE49-F238E27FC236}">
                <a16:creationId xmlns:a16="http://schemas.microsoft.com/office/drawing/2014/main" id="{ED6D3EC0-E937-364B-B385-DD837BEE72FE}"/>
              </a:ext>
            </a:extLst>
          </p:cNvPr>
          <p:cNvSpPr>
            <a:spLocks noGrp="1"/>
          </p:cNvSpPr>
          <p:nvPr>
            <p:ph type="sldNum" sz="quarter" idx="12"/>
          </p:nvPr>
        </p:nvSpPr>
        <p:spPr/>
        <p:txBody>
          <a:bodyPr/>
          <a:lstStyle/>
          <a:p>
            <a:fld id="{69E57DC2-970A-4B3E-BB1C-7A09969E49DF}" type="slidenum">
              <a:rPr lang="en-US" smtClean="0"/>
              <a:t>3</a:t>
            </a:fld>
            <a:endParaRPr lang="en-US" dirty="0"/>
          </a:p>
        </p:txBody>
      </p:sp>
    </p:spTree>
    <p:extLst>
      <p:ext uri="{BB962C8B-B14F-4D97-AF65-F5344CB8AC3E}">
        <p14:creationId xmlns:p14="http://schemas.microsoft.com/office/powerpoint/2010/main" val="2937067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38567-CA22-294E-810F-A5EB87548EBB}"/>
              </a:ext>
            </a:extLst>
          </p:cNvPr>
          <p:cNvSpPr>
            <a:spLocks noGrp="1"/>
          </p:cNvSpPr>
          <p:nvPr>
            <p:ph type="title"/>
          </p:nvPr>
        </p:nvSpPr>
        <p:spPr/>
        <p:txBody>
          <a:bodyPr>
            <a:normAutofit/>
          </a:bodyPr>
          <a:lstStyle/>
          <a:p>
            <a:r>
              <a:rPr lang="en-US" dirty="0">
                <a:solidFill>
                  <a:schemeClr val="tx2"/>
                </a:solidFill>
              </a:rPr>
              <a:t>Open Source Software / Libraries</a:t>
            </a:r>
          </a:p>
        </p:txBody>
      </p:sp>
      <p:sp>
        <p:nvSpPr>
          <p:cNvPr id="3" name="Slide Number Placeholder 2">
            <a:extLst>
              <a:ext uri="{FF2B5EF4-FFF2-40B4-BE49-F238E27FC236}">
                <a16:creationId xmlns:a16="http://schemas.microsoft.com/office/drawing/2014/main" id="{8629789D-AB3F-EB4B-AFE1-A0142FFFF257}"/>
              </a:ext>
            </a:extLst>
          </p:cNvPr>
          <p:cNvSpPr>
            <a:spLocks noGrp="1"/>
          </p:cNvSpPr>
          <p:nvPr>
            <p:ph type="sldNum" sz="quarter" idx="12"/>
          </p:nvPr>
        </p:nvSpPr>
        <p:spPr/>
        <p:txBody>
          <a:bodyPr/>
          <a:lstStyle/>
          <a:p>
            <a:fld id="{69E57DC2-970A-4B3E-BB1C-7A09969E49DF}" type="slidenum">
              <a:rPr lang="en-US" smtClean="0"/>
              <a:t>4</a:t>
            </a:fld>
            <a:endParaRPr lang="en-US" dirty="0"/>
          </a:p>
        </p:txBody>
      </p:sp>
      <p:sp>
        <p:nvSpPr>
          <p:cNvPr id="10" name="Freeform: Shape 9">
            <a:extLst>
              <a:ext uri="{FF2B5EF4-FFF2-40B4-BE49-F238E27FC236}">
                <a16:creationId xmlns:a16="http://schemas.microsoft.com/office/drawing/2014/main" id="{AA3EC169-ADDA-42F3-B018-4A4228C4397E}"/>
              </a:ext>
            </a:extLst>
          </p:cNvPr>
          <p:cNvSpPr/>
          <p:nvPr/>
        </p:nvSpPr>
        <p:spPr>
          <a:xfrm>
            <a:off x="1221438" y="2207623"/>
            <a:ext cx="2346387" cy="3581400"/>
          </a:xfrm>
          <a:custGeom>
            <a:avLst/>
            <a:gdLst>
              <a:gd name="connsiteX0" fmla="*/ 0 w 2346387"/>
              <a:gd name="connsiteY0" fmla="*/ 234639 h 3581400"/>
              <a:gd name="connsiteX1" fmla="*/ 234639 w 2346387"/>
              <a:gd name="connsiteY1" fmla="*/ 0 h 3581400"/>
              <a:gd name="connsiteX2" fmla="*/ 2111748 w 2346387"/>
              <a:gd name="connsiteY2" fmla="*/ 0 h 3581400"/>
              <a:gd name="connsiteX3" fmla="*/ 2346387 w 2346387"/>
              <a:gd name="connsiteY3" fmla="*/ 234639 h 3581400"/>
              <a:gd name="connsiteX4" fmla="*/ 2346387 w 2346387"/>
              <a:gd name="connsiteY4" fmla="*/ 3346761 h 3581400"/>
              <a:gd name="connsiteX5" fmla="*/ 2111748 w 2346387"/>
              <a:gd name="connsiteY5" fmla="*/ 3581400 h 3581400"/>
              <a:gd name="connsiteX6" fmla="*/ 234639 w 2346387"/>
              <a:gd name="connsiteY6" fmla="*/ 3581400 h 3581400"/>
              <a:gd name="connsiteX7" fmla="*/ 0 w 2346387"/>
              <a:gd name="connsiteY7" fmla="*/ 3346761 h 3581400"/>
              <a:gd name="connsiteX8" fmla="*/ 0 w 2346387"/>
              <a:gd name="connsiteY8" fmla="*/ 234639 h 358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6387" h="3581400">
                <a:moveTo>
                  <a:pt x="0" y="234639"/>
                </a:moveTo>
                <a:cubicBezTo>
                  <a:pt x="0" y="105051"/>
                  <a:pt x="105051" y="0"/>
                  <a:pt x="234639" y="0"/>
                </a:cubicBezTo>
                <a:lnTo>
                  <a:pt x="2111748" y="0"/>
                </a:lnTo>
                <a:cubicBezTo>
                  <a:pt x="2241336" y="0"/>
                  <a:pt x="2346387" y="105051"/>
                  <a:pt x="2346387" y="234639"/>
                </a:cubicBezTo>
                <a:lnTo>
                  <a:pt x="2346387" y="3346761"/>
                </a:lnTo>
                <a:cubicBezTo>
                  <a:pt x="2346387" y="3476349"/>
                  <a:pt x="2241336" y="3581400"/>
                  <a:pt x="2111748" y="3581400"/>
                </a:cubicBezTo>
                <a:lnTo>
                  <a:pt x="234639" y="3581400"/>
                </a:lnTo>
                <a:cubicBezTo>
                  <a:pt x="105051" y="3581400"/>
                  <a:pt x="0" y="3476349"/>
                  <a:pt x="0" y="3346761"/>
                </a:cubicBezTo>
                <a:lnTo>
                  <a:pt x="0" y="234639"/>
                </a:lnTo>
                <a:close/>
              </a:path>
            </a:pathLst>
          </a:custGeom>
          <a:solidFill>
            <a:schemeClr val="bg1"/>
          </a:solidFill>
          <a:ln w="19050">
            <a:solidFill>
              <a:schemeClr val="accent2">
                <a:lumMod val="75000"/>
              </a:schemeClr>
            </a:solidFill>
          </a:ln>
        </p:spPr>
        <p:style>
          <a:lnRef idx="2">
            <a:schemeClr val="lt2">
              <a:alpha val="0"/>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142240" tIns="1574800" rIns="142240" bIns="85852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lumMod val="95000"/>
                    <a:lumOff val="5000"/>
                  </a:schemeClr>
                </a:solidFill>
              </a:rPr>
              <a:t>QGIS – GIS application for the analysis of spatial data</a:t>
            </a:r>
          </a:p>
        </p:txBody>
      </p:sp>
      <p:sp>
        <p:nvSpPr>
          <p:cNvPr id="11" name="Oval 10">
            <a:extLst>
              <a:ext uri="{FF2B5EF4-FFF2-40B4-BE49-F238E27FC236}">
                <a16:creationId xmlns:a16="http://schemas.microsoft.com/office/drawing/2014/main" id="{5012BAF2-C2C1-4F6B-9CB2-04D6A9906ED1}"/>
              </a:ext>
            </a:extLst>
          </p:cNvPr>
          <p:cNvSpPr/>
          <p:nvPr/>
        </p:nvSpPr>
        <p:spPr>
          <a:xfrm>
            <a:off x="1798328" y="2422507"/>
            <a:ext cx="1192606" cy="1192606"/>
          </a:xfrm>
          <a:prstGeom prst="ellipse">
            <a:avLst/>
          </a:prstGeom>
          <a:blipFill>
            <a:blip r:embed="rId2">
              <a:extLst>
                <a:ext uri="{28A0092B-C50C-407E-A947-70E740481C1C}">
                  <a14:useLocalDpi xmlns:a14="http://schemas.microsoft.com/office/drawing/2010/main" val="0"/>
                </a:ext>
              </a:extLst>
            </a:blip>
            <a:srcRect/>
            <a:stretch>
              <a:fillRect/>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12" name="Freeform: Shape 11">
            <a:extLst>
              <a:ext uri="{FF2B5EF4-FFF2-40B4-BE49-F238E27FC236}">
                <a16:creationId xmlns:a16="http://schemas.microsoft.com/office/drawing/2014/main" id="{E86ADC28-26E9-43F4-9420-5E5328578BC5}"/>
              </a:ext>
            </a:extLst>
          </p:cNvPr>
          <p:cNvSpPr/>
          <p:nvPr/>
        </p:nvSpPr>
        <p:spPr>
          <a:xfrm>
            <a:off x="3638217" y="2207623"/>
            <a:ext cx="2346387" cy="3581400"/>
          </a:xfrm>
          <a:custGeom>
            <a:avLst/>
            <a:gdLst>
              <a:gd name="connsiteX0" fmla="*/ 0 w 2346387"/>
              <a:gd name="connsiteY0" fmla="*/ 234639 h 3581400"/>
              <a:gd name="connsiteX1" fmla="*/ 234639 w 2346387"/>
              <a:gd name="connsiteY1" fmla="*/ 0 h 3581400"/>
              <a:gd name="connsiteX2" fmla="*/ 2111748 w 2346387"/>
              <a:gd name="connsiteY2" fmla="*/ 0 h 3581400"/>
              <a:gd name="connsiteX3" fmla="*/ 2346387 w 2346387"/>
              <a:gd name="connsiteY3" fmla="*/ 234639 h 3581400"/>
              <a:gd name="connsiteX4" fmla="*/ 2346387 w 2346387"/>
              <a:gd name="connsiteY4" fmla="*/ 3346761 h 3581400"/>
              <a:gd name="connsiteX5" fmla="*/ 2111748 w 2346387"/>
              <a:gd name="connsiteY5" fmla="*/ 3581400 h 3581400"/>
              <a:gd name="connsiteX6" fmla="*/ 234639 w 2346387"/>
              <a:gd name="connsiteY6" fmla="*/ 3581400 h 3581400"/>
              <a:gd name="connsiteX7" fmla="*/ 0 w 2346387"/>
              <a:gd name="connsiteY7" fmla="*/ 3346761 h 3581400"/>
              <a:gd name="connsiteX8" fmla="*/ 0 w 2346387"/>
              <a:gd name="connsiteY8" fmla="*/ 234639 h 358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6387" h="3581400">
                <a:moveTo>
                  <a:pt x="0" y="234639"/>
                </a:moveTo>
                <a:cubicBezTo>
                  <a:pt x="0" y="105051"/>
                  <a:pt x="105051" y="0"/>
                  <a:pt x="234639" y="0"/>
                </a:cubicBezTo>
                <a:lnTo>
                  <a:pt x="2111748" y="0"/>
                </a:lnTo>
                <a:cubicBezTo>
                  <a:pt x="2241336" y="0"/>
                  <a:pt x="2346387" y="105051"/>
                  <a:pt x="2346387" y="234639"/>
                </a:cubicBezTo>
                <a:lnTo>
                  <a:pt x="2346387" y="3346761"/>
                </a:lnTo>
                <a:cubicBezTo>
                  <a:pt x="2346387" y="3476349"/>
                  <a:pt x="2241336" y="3581400"/>
                  <a:pt x="2111748" y="3581400"/>
                </a:cubicBezTo>
                <a:lnTo>
                  <a:pt x="234639" y="3581400"/>
                </a:lnTo>
                <a:cubicBezTo>
                  <a:pt x="105051" y="3581400"/>
                  <a:pt x="0" y="3476349"/>
                  <a:pt x="0" y="3346761"/>
                </a:cubicBezTo>
                <a:lnTo>
                  <a:pt x="0" y="234639"/>
                </a:lnTo>
                <a:close/>
              </a:path>
            </a:pathLst>
          </a:custGeom>
          <a:solidFill>
            <a:schemeClr val="bg1"/>
          </a:solidFill>
          <a:ln w="19050">
            <a:solidFill>
              <a:schemeClr val="accent2">
                <a:lumMod val="75000"/>
              </a:schemeClr>
            </a:solidFill>
          </a:ln>
        </p:spPr>
        <p:style>
          <a:lnRef idx="2">
            <a:schemeClr val="lt2">
              <a:alpha val="0"/>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142240" tIns="1574800" rIns="142240" bIns="85852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tx1">
                    <a:lumMod val="95000"/>
                    <a:lumOff val="5000"/>
                  </a:schemeClr>
                </a:solidFill>
              </a:rPr>
              <a:t>GeoDA</a:t>
            </a:r>
            <a:r>
              <a:rPr lang="en-US" sz="2000" kern="1200" dirty="0">
                <a:solidFill>
                  <a:schemeClr val="tx1">
                    <a:lumMod val="95000"/>
                    <a:lumOff val="5000"/>
                  </a:schemeClr>
                </a:solidFill>
              </a:rPr>
              <a:t> – GIS application for spatial autocorrelation</a:t>
            </a:r>
          </a:p>
        </p:txBody>
      </p:sp>
      <p:sp>
        <p:nvSpPr>
          <p:cNvPr id="13" name="Oval 12">
            <a:extLst>
              <a:ext uri="{FF2B5EF4-FFF2-40B4-BE49-F238E27FC236}">
                <a16:creationId xmlns:a16="http://schemas.microsoft.com/office/drawing/2014/main" id="{802AE438-A90A-4E77-ACD2-3719F527EE25}"/>
              </a:ext>
            </a:extLst>
          </p:cNvPr>
          <p:cNvSpPr/>
          <p:nvPr/>
        </p:nvSpPr>
        <p:spPr>
          <a:xfrm>
            <a:off x="4215107" y="2422507"/>
            <a:ext cx="1192606" cy="1192606"/>
          </a:xfrm>
          <a:prstGeom prst="ellipse">
            <a:avLst/>
          </a:prstGeom>
          <a:blipFill>
            <a:blip r:embed="rId3">
              <a:extLst>
                <a:ext uri="{28A0092B-C50C-407E-A947-70E740481C1C}">
                  <a14:useLocalDpi xmlns:a14="http://schemas.microsoft.com/office/drawing/2010/main" val="0"/>
                </a:ext>
              </a:extLst>
            </a:blip>
            <a:srcRect/>
            <a:stretch>
              <a:fillRect t="-1000" b="-1000"/>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14" name="Freeform: Shape 13">
            <a:extLst>
              <a:ext uri="{FF2B5EF4-FFF2-40B4-BE49-F238E27FC236}">
                <a16:creationId xmlns:a16="http://schemas.microsoft.com/office/drawing/2014/main" id="{6FC16982-F429-4D5E-88D6-48F6A773963C}"/>
              </a:ext>
            </a:extLst>
          </p:cNvPr>
          <p:cNvSpPr/>
          <p:nvPr/>
        </p:nvSpPr>
        <p:spPr>
          <a:xfrm>
            <a:off x="6054995" y="2207623"/>
            <a:ext cx="2346387" cy="3581400"/>
          </a:xfrm>
          <a:custGeom>
            <a:avLst/>
            <a:gdLst>
              <a:gd name="connsiteX0" fmla="*/ 0 w 2346387"/>
              <a:gd name="connsiteY0" fmla="*/ 234639 h 3581400"/>
              <a:gd name="connsiteX1" fmla="*/ 234639 w 2346387"/>
              <a:gd name="connsiteY1" fmla="*/ 0 h 3581400"/>
              <a:gd name="connsiteX2" fmla="*/ 2111748 w 2346387"/>
              <a:gd name="connsiteY2" fmla="*/ 0 h 3581400"/>
              <a:gd name="connsiteX3" fmla="*/ 2346387 w 2346387"/>
              <a:gd name="connsiteY3" fmla="*/ 234639 h 3581400"/>
              <a:gd name="connsiteX4" fmla="*/ 2346387 w 2346387"/>
              <a:gd name="connsiteY4" fmla="*/ 3346761 h 3581400"/>
              <a:gd name="connsiteX5" fmla="*/ 2111748 w 2346387"/>
              <a:gd name="connsiteY5" fmla="*/ 3581400 h 3581400"/>
              <a:gd name="connsiteX6" fmla="*/ 234639 w 2346387"/>
              <a:gd name="connsiteY6" fmla="*/ 3581400 h 3581400"/>
              <a:gd name="connsiteX7" fmla="*/ 0 w 2346387"/>
              <a:gd name="connsiteY7" fmla="*/ 3346761 h 3581400"/>
              <a:gd name="connsiteX8" fmla="*/ 0 w 2346387"/>
              <a:gd name="connsiteY8" fmla="*/ 234639 h 358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6387" h="3581400">
                <a:moveTo>
                  <a:pt x="0" y="234639"/>
                </a:moveTo>
                <a:cubicBezTo>
                  <a:pt x="0" y="105051"/>
                  <a:pt x="105051" y="0"/>
                  <a:pt x="234639" y="0"/>
                </a:cubicBezTo>
                <a:lnTo>
                  <a:pt x="2111748" y="0"/>
                </a:lnTo>
                <a:cubicBezTo>
                  <a:pt x="2241336" y="0"/>
                  <a:pt x="2346387" y="105051"/>
                  <a:pt x="2346387" y="234639"/>
                </a:cubicBezTo>
                <a:lnTo>
                  <a:pt x="2346387" y="3346761"/>
                </a:lnTo>
                <a:cubicBezTo>
                  <a:pt x="2346387" y="3476349"/>
                  <a:pt x="2241336" y="3581400"/>
                  <a:pt x="2111748" y="3581400"/>
                </a:cubicBezTo>
                <a:lnTo>
                  <a:pt x="234639" y="3581400"/>
                </a:lnTo>
                <a:cubicBezTo>
                  <a:pt x="105051" y="3581400"/>
                  <a:pt x="0" y="3476349"/>
                  <a:pt x="0" y="3346761"/>
                </a:cubicBezTo>
                <a:lnTo>
                  <a:pt x="0" y="234639"/>
                </a:lnTo>
                <a:close/>
              </a:path>
            </a:pathLst>
          </a:custGeom>
          <a:solidFill>
            <a:schemeClr val="bg1"/>
          </a:solidFill>
          <a:ln w="19050">
            <a:solidFill>
              <a:schemeClr val="accent2">
                <a:lumMod val="75000"/>
              </a:schemeClr>
            </a:solidFill>
          </a:ln>
        </p:spPr>
        <p:style>
          <a:lnRef idx="2">
            <a:schemeClr val="lt2">
              <a:alpha val="0"/>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142240" tIns="1574800" rIns="142240" bIns="858520" numCol="1" spcCol="1270" anchor="ctr" anchorCtr="0">
            <a:noAutofit/>
          </a:bodyPr>
          <a:lstStyle/>
          <a:p>
            <a:pPr marL="0" lvl="0" indent="0" algn="ctr" defTabSz="889000">
              <a:lnSpc>
                <a:spcPct val="90000"/>
              </a:lnSpc>
              <a:spcBef>
                <a:spcPct val="0"/>
              </a:spcBef>
              <a:spcAft>
                <a:spcPct val="35000"/>
              </a:spcAft>
              <a:buNone/>
            </a:pPr>
            <a:r>
              <a:rPr lang="en-US" sz="2000" kern="1200" dirty="0" err="1">
                <a:solidFill>
                  <a:schemeClr val="tx1">
                    <a:lumMod val="95000"/>
                    <a:lumOff val="5000"/>
                  </a:schemeClr>
                </a:solidFill>
              </a:rPr>
              <a:t>GeoPandas</a:t>
            </a:r>
            <a:r>
              <a:rPr lang="en-US" sz="2000" kern="1200" dirty="0">
                <a:solidFill>
                  <a:schemeClr val="tx1">
                    <a:lumMod val="95000"/>
                    <a:lumOff val="5000"/>
                  </a:schemeClr>
                </a:solidFill>
              </a:rPr>
              <a:t> – Python library to work with spatial data</a:t>
            </a:r>
          </a:p>
        </p:txBody>
      </p:sp>
      <p:sp>
        <p:nvSpPr>
          <p:cNvPr id="15" name="Oval 14">
            <a:extLst>
              <a:ext uri="{FF2B5EF4-FFF2-40B4-BE49-F238E27FC236}">
                <a16:creationId xmlns:a16="http://schemas.microsoft.com/office/drawing/2014/main" id="{562DEE08-852B-4131-8380-753812DCA25D}"/>
              </a:ext>
            </a:extLst>
          </p:cNvPr>
          <p:cNvSpPr/>
          <p:nvPr/>
        </p:nvSpPr>
        <p:spPr>
          <a:xfrm>
            <a:off x="6631886" y="2422507"/>
            <a:ext cx="1192606" cy="1192606"/>
          </a:xfrm>
          <a:prstGeom prst="ellipse">
            <a:avLst/>
          </a:prstGeom>
          <a:blipFill>
            <a:blip r:embed="rId4">
              <a:extLst>
                <a:ext uri="{28A0092B-C50C-407E-A947-70E740481C1C}">
                  <a14:useLocalDpi xmlns:a14="http://schemas.microsoft.com/office/drawing/2010/main" val="0"/>
                </a:ext>
              </a:extLst>
            </a:blip>
            <a:srcRect/>
            <a:stretch>
              <a:fillRect t="-1000" b="-1000"/>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
        <p:nvSpPr>
          <p:cNvPr id="16" name="Freeform: Shape 15">
            <a:extLst>
              <a:ext uri="{FF2B5EF4-FFF2-40B4-BE49-F238E27FC236}">
                <a16:creationId xmlns:a16="http://schemas.microsoft.com/office/drawing/2014/main" id="{CC92CA8F-0B86-48CA-A942-D40F1995A2E7}"/>
              </a:ext>
            </a:extLst>
          </p:cNvPr>
          <p:cNvSpPr/>
          <p:nvPr/>
        </p:nvSpPr>
        <p:spPr>
          <a:xfrm>
            <a:off x="8471774" y="2207623"/>
            <a:ext cx="2346387" cy="3581400"/>
          </a:xfrm>
          <a:custGeom>
            <a:avLst/>
            <a:gdLst>
              <a:gd name="connsiteX0" fmla="*/ 0 w 2346387"/>
              <a:gd name="connsiteY0" fmla="*/ 234639 h 3581400"/>
              <a:gd name="connsiteX1" fmla="*/ 234639 w 2346387"/>
              <a:gd name="connsiteY1" fmla="*/ 0 h 3581400"/>
              <a:gd name="connsiteX2" fmla="*/ 2111748 w 2346387"/>
              <a:gd name="connsiteY2" fmla="*/ 0 h 3581400"/>
              <a:gd name="connsiteX3" fmla="*/ 2346387 w 2346387"/>
              <a:gd name="connsiteY3" fmla="*/ 234639 h 3581400"/>
              <a:gd name="connsiteX4" fmla="*/ 2346387 w 2346387"/>
              <a:gd name="connsiteY4" fmla="*/ 3346761 h 3581400"/>
              <a:gd name="connsiteX5" fmla="*/ 2111748 w 2346387"/>
              <a:gd name="connsiteY5" fmla="*/ 3581400 h 3581400"/>
              <a:gd name="connsiteX6" fmla="*/ 234639 w 2346387"/>
              <a:gd name="connsiteY6" fmla="*/ 3581400 h 3581400"/>
              <a:gd name="connsiteX7" fmla="*/ 0 w 2346387"/>
              <a:gd name="connsiteY7" fmla="*/ 3346761 h 3581400"/>
              <a:gd name="connsiteX8" fmla="*/ 0 w 2346387"/>
              <a:gd name="connsiteY8" fmla="*/ 234639 h 358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6387" h="3581400">
                <a:moveTo>
                  <a:pt x="0" y="234639"/>
                </a:moveTo>
                <a:cubicBezTo>
                  <a:pt x="0" y="105051"/>
                  <a:pt x="105051" y="0"/>
                  <a:pt x="234639" y="0"/>
                </a:cubicBezTo>
                <a:lnTo>
                  <a:pt x="2111748" y="0"/>
                </a:lnTo>
                <a:cubicBezTo>
                  <a:pt x="2241336" y="0"/>
                  <a:pt x="2346387" y="105051"/>
                  <a:pt x="2346387" y="234639"/>
                </a:cubicBezTo>
                <a:lnTo>
                  <a:pt x="2346387" y="3346761"/>
                </a:lnTo>
                <a:cubicBezTo>
                  <a:pt x="2346387" y="3476349"/>
                  <a:pt x="2241336" y="3581400"/>
                  <a:pt x="2111748" y="3581400"/>
                </a:cubicBezTo>
                <a:lnTo>
                  <a:pt x="234639" y="3581400"/>
                </a:lnTo>
                <a:cubicBezTo>
                  <a:pt x="105051" y="3581400"/>
                  <a:pt x="0" y="3476349"/>
                  <a:pt x="0" y="3346761"/>
                </a:cubicBezTo>
                <a:lnTo>
                  <a:pt x="0" y="234639"/>
                </a:lnTo>
                <a:close/>
              </a:path>
            </a:pathLst>
          </a:custGeom>
          <a:solidFill>
            <a:schemeClr val="bg1"/>
          </a:solidFill>
          <a:ln w="19050">
            <a:solidFill>
              <a:schemeClr val="accent2">
                <a:lumMod val="75000"/>
              </a:schemeClr>
            </a:solidFill>
          </a:ln>
        </p:spPr>
        <p:style>
          <a:lnRef idx="2">
            <a:schemeClr val="lt2">
              <a:alpha val="0"/>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142240" tIns="1574800" rIns="142240" bIns="85852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lumMod val="95000"/>
                    <a:lumOff val="5000"/>
                  </a:schemeClr>
                </a:solidFill>
              </a:rPr>
              <a:t>Shapely - Manipulate and Analyze Geometric Objects</a:t>
            </a:r>
          </a:p>
        </p:txBody>
      </p:sp>
      <p:sp>
        <p:nvSpPr>
          <p:cNvPr id="17" name="Oval 16">
            <a:extLst>
              <a:ext uri="{FF2B5EF4-FFF2-40B4-BE49-F238E27FC236}">
                <a16:creationId xmlns:a16="http://schemas.microsoft.com/office/drawing/2014/main" id="{41F84225-40A9-4148-B3E3-6C10AA375695}"/>
              </a:ext>
            </a:extLst>
          </p:cNvPr>
          <p:cNvSpPr/>
          <p:nvPr/>
        </p:nvSpPr>
        <p:spPr>
          <a:xfrm>
            <a:off x="9048664" y="2422507"/>
            <a:ext cx="1192606" cy="1192606"/>
          </a:xfrm>
          <a:prstGeom prst="ellipse">
            <a:avLst/>
          </a:prstGeom>
          <a:blipFill>
            <a:blip r:embed="rId5">
              <a:extLst>
                <a:ext uri="{28A0092B-C50C-407E-A947-70E740481C1C}">
                  <a14:useLocalDpi xmlns:a14="http://schemas.microsoft.com/office/drawing/2010/main" val="0"/>
                </a:ext>
              </a:extLst>
            </a:blip>
            <a:srcRect/>
            <a:stretch>
              <a:fillRect l="-2000" r="-2000"/>
            </a:stretch>
          </a:blipFill>
        </p:spPr>
        <p:style>
          <a:lnRef idx="2">
            <a:schemeClr val="lt2">
              <a:hueOff val="0"/>
              <a:satOff val="0"/>
              <a:lumOff val="0"/>
              <a:alphaOff val="0"/>
            </a:schemeClr>
          </a:lnRef>
          <a:fillRef idx="1">
            <a:scrgbClr r="0" g="0" b="0"/>
          </a:fillRef>
          <a:effectRef idx="0">
            <a:schemeClr val="dk2">
              <a:tint val="50000"/>
              <a:hueOff val="0"/>
              <a:satOff val="0"/>
              <a:lumOff val="0"/>
              <a:alphaOff val="0"/>
            </a:schemeClr>
          </a:effectRef>
          <a:fontRef idx="minor">
            <a:schemeClr val="lt2">
              <a:hueOff val="0"/>
              <a:satOff val="0"/>
              <a:lumOff val="0"/>
              <a:alphaOff val="0"/>
            </a:schemeClr>
          </a:fontRef>
        </p:style>
      </p:sp>
    </p:spTree>
    <p:extLst>
      <p:ext uri="{BB962C8B-B14F-4D97-AF65-F5344CB8AC3E}">
        <p14:creationId xmlns:p14="http://schemas.microsoft.com/office/powerpoint/2010/main" val="26621010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FBFF3-C2DA-FB45-9117-4410E6D36094}"/>
              </a:ext>
            </a:extLst>
          </p:cNvPr>
          <p:cNvSpPr>
            <a:spLocks noGrp="1"/>
          </p:cNvSpPr>
          <p:nvPr>
            <p:ph type="title"/>
          </p:nvPr>
        </p:nvSpPr>
        <p:spPr>
          <a:xfrm>
            <a:off x="1371600" y="685800"/>
            <a:ext cx="9601200" cy="881743"/>
          </a:xfrm>
        </p:spPr>
        <p:txBody>
          <a:bodyPr/>
          <a:lstStyle/>
          <a:p>
            <a:r>
              <a:rPr lang="en-US" dirty="0"/>
              <a:t>Model Generation Workflows</a:t>
            </a:r>
          </a:p>
        </p:txBody>
      </p:sp>
      <p:sp>
        <p:nvSpPr>
          <p:cNvPr id="3" name="Content Placeholder 2">
            <a:extLst>
              <a:ext uri="{FF2B5EF4-FFF2-40B4-BE49-F238E27FC236}">
                <a16:creationId xmlns:a16="http://schemas.microsoft.com/office/drawing/2014/main" id="{A988D51C-63CD-0D45-AD72-0B94297CC61A}"/>
              </a:ext>
            </a:extLst>
          </p:cNvPr>
          <p:cNvSpPr>
            <a:spLocks noGrp="1"/>
          </p:cNvSpPr>
          <p:nvPr>
            <p:ph idx="1"/>
          </p:nvPr>
        </p:nvSpPr>
        <p:spPr>
          <a:xfrm>
            <a:off x="1371600" y="1567544"/>
            <a:ext cx="9601200" cy="3104818"/>
          </a:xfrm>
        </p:spPr>
        <p:txBody>
          <a:bodyPr>
            <a:normAutofit lnSpcReduction="10000"/>
          </a:bodyPr>
          <a:lstStyle/>
          <a:p>
            <a:r>
              <a:rPr lang="en-US" dirty="0"/>
              <a:t>Before modelling, the following questions must be answered:</a:t>
            </a:r>
          </a:p>
          <a:p>
            <a:pPr lvl="1"/>
            <a:r>
              <a:rPr lang="en-US" sz="2000" dirty="0"/>
              <a:t>Is the real-world system to model a spatial system? </a:t>
            </a:r>
          </a:p>
          <a:p>
            <a:pPr lvl="2"/>
            <a:r>
              <a:rPr lang="en-US" sz="1800" dirty="0"/>
              <a:t>Are there any spatial relationships that can be used? </a:t>
            </a:r>
          </a:p>
          <a:p>
            <a:pPr lvl="1"/>
            <a:r>
              <a:rPr lang="en-US" sz="2000" dirty="0"/>
              <a:t>Is geospatial data available?</a:t>
            </a:r>
          </a:p>
          <a:p>
            <a:pPr lvl="2"/>
            <a:r>
              <a:rPr lang="en-US" sz="1800" dirty="0"/>
              <a:t>Data is easy to find, good, complete data? not so much</a:t>
            </a:r>
          </a:p>
          <a:p>
            <a:pPr lvl="1"/>
            <a:r>
              <a:rPr lang="en-US" sz="2000" dirty="0"/>
              <a:t>Can the data be geo-processed? </a:t>
            </a:r>
          </a:p>
          <a:p>
            <a:pPr lvl="2"/>
            <a:r>
              <a:rPr lang="en-US" sz="1800" dirty="0"/>
              <a:t>Are the right tools available? Is the hardware required available?</a:t>
            </a:r>
          </a:p>
          <a:p>
            <a:r>
              <a:rPr lang="en-US" dirty="0"/>
              <a:t>If all questions are answered, then we can consider a model generation workflow:</a:t>
            </a:r>
          </a:p>
        </p:txBody>
      </p:sp>
      <p:sp>
        <p:nvSpPr>
          <p:cNvPr id="5" name="Slide Number Placeholder 4">
            <a:extLst>
              <a:ext uri="{FF2B5EF4-FFF2-40B4-BE49-F238E27FC236}">
                <a16:creationId xmlns:a16="http://schemas.microsoft.com/office/drawing/2014/main" id="{8B1AD1AE-C3E7-444C-AF36-868AD099AECE}"/>
              </a:ext>
            </a:extLst>
          </p:cNvPr>
          <p:cNvSpPr>
            <a:spLocks noGrp="1"/>
          </p:cNvSpPr>
          <p:nvPr>
            <p:ph type="sldNum" sz="quarter" idx="12"/>
          </p:nvPr>
        </p:nvSpPr>
        <p:spPr/>
        <p:txBody>
          <a:bodyPr/>
          <a:lstStyle/>
          <a:p>
            <a:fld id="{69E57DC2-970A-4B3E-BB1C-7A09969E49DF}" type="slidenum">
              <a:rPr lang="en-US" smtClean="0"/>
              <a:t>5</a:t>
            </a:fld>
            <a:endParaRPr lang="en-US" dirty="0"/>
          </a:p>
        </p:txBody>
      </p:sp>
      <p:grpSp>
        <p:nvGrpSpPr>
          <p:cNvPr id="48" name="Group 47">
            <a:extLst>
              <a:ext uri="{FF2B5EF4-FFF2-40B4-BE49-F238E27FC236}">
                <a16:creationId xmlns:a16="http://schemas.microsoft.com/office/drawing/2014/main" id="{3F8D1CB8-4DC6-4185-87EE-F5A5D38BA7F0}"/>
              </a:ext>
            </a:extLst>
          </p:cNvPr>
          <p:cNvGrpSpPr/>
          <p:nvPr/>
        </p:nvGrpSpPr>
        <p:grpSpPr>
          <a:xfrm>
            <a:off x="1655088" y="4799653"/>
            <a:ext cx="8881824" cy="1080000"/>
            <a:chOff x="1455688" y="4799652"/>
            <a:chExt cx="8881824" cy="1080000"/>
          </a:xfrm>
        </p:grpSpPr>
        <p:sp>
          <p:nvSpPr>
            <p:cNvPr id="4" name="Rectangle 3">
              <a:extLst>
                <a:ext uri="{FF2B5EF4-FFF2-40B4-BE49-F238E27FC236}">
                  <a16:creationId xmlns:a16="http://schemas.microsoft.com/office/drawing/2014/main" id="{6150DBB8-7322-E44D-B999-512CF6742E50}"/>
                </a:ext>
              </a:extLst>
            </p:cNvPr>
            <p:cNvSpPr/>
            <p:nvPr/>
          </p:nvSpPr>
          <p:spPr>
            <a:xfrm>
              <a:off x="1455688" y="5039207"/>
              <a:ext cx="997078" cy="600891"/>
            </a:xfrm>
            <a:prstGeom prst="rect">
              <a:avLst/>
            </a:pr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bg1"/>
                  </a:solidFill>
                  <a:latin typeface="Roboto" panose="02000000000000000000" pitchFamily="2" charset="0"/>
                  <a:ea typeface="Roboto" panose="02000000000000000000" pitchFamily="2" charset="0"/>
                </a:rPr>
                <a:t>Data</a:t>
              </a:r>
            </a:p>
          </p:txBody>
        </p:sp>
        <p:sp>
          <p:nvSpPr>
            <p:cNvPr id="8" name="Oval 7">
              <a:extLst>
                <a:ext uri="{FF2B5EF4-FFF2-40B4-BE49-F238E27FC236}">
                  <a16:creationId xmlns:a16="http://schemas.microsoft.com/office/drawing/2014/main" id="{D5C388BE-4F82-CB4B-A7F9-7F914A605E60}"/>
                </a:ext>
              </a:extLst>
            </p:cNvPr>
            <p:cNvSpPr/>
            <p:nvPr/>
          </p:nvSpPr>
          <p:spPr>
            <a:xfrm>
              <a:off x="3306257" y="4799652"/>
              <a:ext cx="1080000" cy="1080000"/>
            </a:xfrm>
            <a:prstGeom prst="ellipse">
              <a:avLst/>
            </a:prstGeom>
            <a:solidFill>
              <a:schemeClr val="accent1"/>
            </a:solidFill>
            <a:ln w="50800">
              <a:solidFill>
                <a:schemeClr val="bg1"/>
              </a:solidFill>
            </a:ln>
          </p:spPr>
          <p:style>
            <a:lnRef idx="2">
              <a:schemeClr val="dk1">
                <a:shade val="50000"/>
              </a:schemeClr>
            </a:lnRef>
            <a:fillRef idx="1">
              <a:schemeClr val="dk1"/>
            </a:fillRef>
            <a:effectRef idx="0">
              <a:schemeClr val="dk1"/>
            </a:effectRef>
            <a:fontRef idx="minor">
              <a:schemeClr val="lt1"/>
            </a:fontRef>
          </p:style>
          <p:txBody>
            <a:bodyPr lIns="0" rIns="0" rtlCol="0" anchor="ctr"/>
            <a:lstStyle/>
            <a:p>
              <a:pPr algn="ctr"/>
              <a:r>
                <a:rPr lang="en-CA" sz="1400" dirty="0">
                  <a:solidFill>
                    <a:schemeClr val="bg1"/>
                  </a:solidFill>
                  <a:latin typeface="Roboto" panose="02000000000000000000" pitchFamily="2" charset="0"/>
                  <a:ea typeface="Roboto" panose="02000000000000000000" pitchFamily="2" charset="0"/>
                </a:rPr>
                <a:t>Spatial Analysis</a:t>
              </a:r>
            </a:p>
          </p:txBody>
        </p:sp>
        <p:sp>
          <p:nvSpPr>
            <p:cNvPr id="12" name="Rectangle 11">
              <a:extLst>
                <a:ext uri="{FF2B5EF4-FFF2-40B4-BE49-F238E27FC236}">
                  <a16:creationId xmlns:a16="http://schemas.microsoft.com/office/drawing/2014/main" id="{124C913F-ECC5-B74B-BB68-4CB5D18FBD21}"/>
                </a:ext>
              </a:extLst>
            </p:cNvPr>
            <p:cNvSpPr/>
            <p:nvPr/>
          </p:nvSpPr>
          <p:spPr>
            <a:xfrm>
              <a:off x="5242752" y="5039207"/>
              <a:ext cx="1150885" cy="600891"/>
            </a:xfrm>
            <a:prstGeom prst="rect">
              <a:avLst/>
            </a:pr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bg1"/>
                  </a:solidFill>
                  <a:latin typeface="Roboto" panose="02000000000000000000" pitchFamily="2" charset="0"/>
                  <a:ea typeface="Roboto" panose="02000000000000000000" pitchFamily="2" charset="0"/>
                </a:rPr>
                <a:t>Derived data</a:t>
              </a:r>
            </a:p>
          </p:txBody>
        </p:sp>
        <p:sp>
          <p:nvSpPr>
            <p:cNvPr id="16" name="Rectangle 15">
              <a:extLst>
                <a:ext uri="{FF2B5EF4-FFF2-40B4-BE49-F238E27FC236}">
                  <a16:creationId xmlns:a16="http://schemas.microsoft.com/office/drawing/2014/main" id="{91EF66FB-F50A-F04E-A5C3-223A4C30B373}"/>
                </a:ext>
              </a:extLst>
            </p:cNvPr>
            <p:cNvSpPr/>
            <p:nvPr/>
          </p:nvSpPr>
          <p:spPr>
            <a:xfrm>
              <a:off x="9186627" y="5039207"/>
              <a:ext cx="1150885" cy="600891"/>
            </a:xfrm>
            <a:prstGeom prst="rect">
              <a:avLst/>
            </a:prstGeom>
            <a:solidFill>
              <a:schemeClr val="accent1"/>
            </a:solidFill>
            <a:ln w="5080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CA" sz="1400" dirty="0">
                  <a:solidFill>
                    <a:schemeClr val="bg1"/>
                  </a:solidFill>
                  <a:latin typeface="Roboto" panose="02000000000000000000" pitchFamily="2" charset="0"/>
                  <a:ea typeface="Roboto" panose="02000000000000000000" pitchFamily="2" charset="0"/>
                </a:rPr>
                <a:t>DEVS Model</a:t>
              </a:r>
            </a:p>
          </p:txBody>
        </p:sp>
        <p:sp>
          <p:nvSpPr>
            <p:cNvPr id="9" name="Oval 8">
              <a:extLst>
                <a:ext uri="{FF2B5EF4-FFF2-40B4-BE49-F238E27FC236}">
                  <a16:creationId xmlns:a16="http://schemas.microsoft.com/office/drawing/2014/main" id="{1F622F34-D383-432C-BAAC-CA4FCB118A81}"/>
                </a:ext>
              </a:extLst>
            </p:cNvPr>
            <p:cNvSpPr/>
            <p:nvPr/>
          </p:nvSpPr>
          <p:spPr>
            <a:xfrm>
              <a:off x="7250132" y="4799652"/>
              <a:ext cx="1080000" cy="1080000"/>
            </a:xfrm>
            <a:prstGeom prst="ellipse">
              <a:avLst/>
            </a:prstGeom>
            <a:solidFill>
              <a:schemeClr val="accent1"/>
            </a:solidFill>
            <a:ln w="50800">
              <a:solidFill>
                <a:schemeClr val="bg1"/>
              </a:solidFill>
            </a:ln>
          </p:spPr>
          <p:style>
            <a:lnRef idx="2">
              <a:schemeClr val="dk1">
                <a:shade val="50000"/>
              </a:schemeClr>
            </a:lnRef>
            <a:fillRef idx="1">
              <a:schemeClr val="dk1"/>
            </a:fillRef>
            <a:effectRef idx="0">
              <a:schemeClr val="dk1"/>
            </a:effectRef>
            <a:fontRef idx="minor">
              <a:schemeClr val="lt1"/>
            </a:fontRef>
          </p:style>
          <p:txBody>
            <a:bodyPr lIns="0" rIns="0" rtlCol="0" anchor="ctr"/>
            <a:lstStyle/>
            <a:p>
              <a:pPr algn="ctr"/>
              <a:r>
                <a:rPr lang="en-CA" sz="1400" dirty="0">
                  <a:solidFill>
                    <a:schemeClr val="bg1"/>
                  </a:solidFill>
                  <a:latin typeface="Roboto" panose="02000000000000000000" pitchFamily="2" charset="0"/>
                  <a:ea typeface="Roboto" panose="02000000000000000000" pitchFamily="2" charset="0"/>
                </a:rPr>
                <a:t>Mapping</a:t>
              </a:r>
            </a:p>
          </p:txBody>
        </p:sp>
        <p:cxnSp>
          <p:nvCxnSpPr>
            <p:cNvPr id="30" name="Straight Arrow Connector 29">
              <a:extLst>
                <a:ext uri="{FF2B5EF4-FFF2-40B4-BE49-F238E27FC236}">
                  <a16:creationId xmlns:a16="http://schemas.microsoft.com/office/drawing/2014/main" id="{2E3D4486-CD2B-4D03-ABAF-AB81908EBE38}"/>
                </a:ext>
              </a:extLst>
            </p:cNvPr>
            <p:cNvCxnSpPr>
              <a:cxnSpLocks/>
              <a:stCxn id="4" idx="3"/>
              <a:endCxn id="8" idx="2"/>
            </p:cNvCxnSpPr>
            <p:nvPr/>
          </p:nvCxnSpPr>
          <p:spPr>
            <a:xfrm flipV="1">
              <a:off x="2452766" y="5339652"/>
              <a:ext cx="853491" cy="1"/>
            </a:xfrm>
            <a:prstGeom prst="straightConnector1">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7FCF1613-4E40-4573-8791-7FED928DCA49}"/>
                </a:ext>
              </a:extLst>
            </p:cNvPr>
            <p:cNvCxnSpPr>
              <a:cxnSpLocks/>
              <a:stCxn id="8" idx="6"/>
              <a:endCxn id="12" idx="1"/>
            </p:cNvCxnSpPr>
            <p:nvPr/>
          </p:nvCxnSpPr>
          <p:spPr>
            <a:xfrm>
              <a:off x="4386257" y="5339652"/>
              <a:ext cx="856495" cy="1"/>
            </a:xfrm>
            <a:prstGeom prst="straightConnector1">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27A762A3-85DB-42A2-AF98-D9F984A32EC7}"/>
                </a:ext>
              </a:extLst>
            </p:cNvPr>
            <p:cNvCxnSpPr>
              <a:cxnSpLocks/>
              <a:stCxn id="12" idx="3"/>
              <a:endCxn id="9" idx="2"/>
            </p:cNvCxnSpPr>
            <p:nvPr/>
          </p:nvCxnSpPr>
          <p:spPr>
            <a:xfrm flipV="1">
              <a:off x="6393637" y="5339652"/>
              <a:ext cx="856495" cy="1"/>
            </a:xfrm>
            <a:prstGeom prst="straightConnector1">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C4DC6BE6-B7C6-4DF3-9C52-00DA78C67604}"/>
                </a:ext>
              </a:extLst>
            </p:cNvPr>
            <p:cNvCxnSpPr>
              <a:cxnSpLocks/>
              <a:stCxn id="9" idx="6"/>
              <a:endCxn id="16" idx="1"/>
            </p:cNvCxnSpPr>
            <p:nvPr/>
          </p:nvCxnSpPr>
          <p:spPr>
            <a:xfrm>
              <a:off x="8330132" y="5339652"/>
              <a:ext cx="856495" cy="1"/>
            </a:xfrm>
            <a:prstGeom prst="straightConnector1">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582B9ED7-F899-43AA-92D6-FFACB913A591}"/>
                </a:ext>
              </a:extLst>
            </p:cNvPr>
            <p:cNvCxnSpPr>
              <a:cxnSpLocks/>
              <a:stCxn id="4" idx="2"/>
              <a:endCxn id="9" idx="4"/>
            </p:cNvCxnSpPr>
            <p:nvPr/>
          </p:nvCxnSpPr>
          <p:spPr>
            <a:xfrm rot="16200000" flipH="1">
              <a:off x="4752402" y="2841922"/>
              <a:ext cx="239554" cy="5835905"/>
            </a:xfrm>
            <a:prstGeom prst="bentConnector3">
              <a:avLst>
                <a:gd name="adj1" fmla="val 195427"/>
              </a:avLst>
            </a:prstGeom>
            <a:ln w="50800">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94361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COVID-19 Spread Model</a:t>
            </a:r>
          </a:p>
        </p:txBody>
      </p:sp>
      <p:sp>
        <p:nvSpPr>
          <p:cNvPr id="3" name="Content Placeholder 2">
            <a:extLst>
              <a:ext uri="{FF2B5EF4-FFF2-40B4-BE49-F238E27FC236}">
                <a16:creationId xmlns:a16="http://schemas.microsoft.com/office/drawing/2014/main" id="{B41BA70F-675C-BA46-9C80-01F5206F9B98}"/>
              </a:ext>
            </a:extLst>
          </p:cNvPr>
          <p:cNvSpPr>
            <a:spLocks noGrp="1"/>
          </p:cNvSpPr>
          <p:nvPr>
            <p:ph idx="1"/>
          </p:nvPr>
        </p:nvSpPr>
        <p:spPr>
          <a:xfrm>
            <a:off x="1449659" y="1483112"/>
            <a:ext cx="9601200" cy="4427034"/>
          </a:xfrm>
        </p:spPr>
        <p:txBody>
          <a:bodyPr>
            <a:normAutofit fontScale="92500" lnSpcReduction="10000"/>
          </a:bodyPr>
          <a:lstStyle/>
          <a:p>
            <a:r>
              <a:rPr lang="en-CA" sz="2600" dirty="0"/>
              <a:t>Tobler's First Law (TFL) of Geography</a:t>
            </a:r>
          </a:p>
          <a:p>
            <a:pPr lvl="1"/>
            <a:r>
              <a:rPr lang="en-CA" sz="2200" dirty="0"/>
              <a:t>“Everything is related to everything else, but near things are more related than distant things” – Waldo Tobler, 1970</a:t>
            </a:r>
            <a:endParaRPr lang="en-US" sz="2200" dirty="0"/>
          </a:p>
          <a:p>
            <a:pPr lvl="1"/>
            <a:r>
              <a:rPr lang="en-US" sz="2200" dirty="0"/>
              <a:t>TFL plays a significant role in spatial autocorrelation statistics </a:t>
            </a:r>
          </a:p>
          <a:p>
            <a:pPr lvl="1"/>
            <a:r>
              <a:rPr lang="en-US" sz="2200" dirty="0"/>
              <a:t>First mentioned in a paper on the simulation of urban growth in Detroit</a:t>
            </a:r>
          </a:p>
          <a:p>
            <a:r>
              <a:rPr lang="en-US" sz="2600" dirty="0"/>
              <a:t>Spatial analysis models can offer insight into infectious disease spread and outbreak susceptibility in geographic regions based on spatial weighting</a:t>
            </a:r>
          </a:p>
          <a:p>
            <a:r>
              <a:rPr lang="en-US" sz="2600" dirty="0"/>
              <a:t>General modeling workflow: Join attribute data with geometries and calculate spatial weights</a:t>
            </a:r>
            <a:endParaRPr lang="en-CA" sz="2600" dirty="0"/>
          </a:p>
          <a:p>
            <a:r>
              <a:rPr lang="en-CA" sz="2600" dirty="0"/>
              <a:t>Data:</a:t>
            </a:r>
          </a:p>
          <a:p>
            <a:pPr lvl="1"/>
            <a:r>
              <a:rPr lang="en-CA" sz="1900" dirty="0"/>
              <a:t>Confirmed COVID-19 cases (Ottawa Public Health)</a:t>
            </a:r>
          </a:p>
          <a:p>
            <a:pPr lvl="1"/>
            <a:r>
              <a:rPr lang="en-CA" sz="1900" dirty="0"/>
              <a:t>Ottawa wards (Open Ottawa)</a:t>
            </a:r>
          </a:p>
          <a:p>
            <a:pPr lvl="1"/>
            <a:r>
              <a:rPr lang="en-CA" sz="1900" dirty="0"/>
              <a:t>Ward populations (Statistics Canada)</a:t>
            </a:r>
            <a:endParaRPr lang="en-US" sz="1900" dirty="0"/>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4B23BF85-0A1E-1844-8EE6-EEAB5FAB0FC4}"/>
              </a:ext>
            </a:extLst>
          </p:cNvPr>
          <p:cNvSpPr>
            <a:spLocks noGrp="1"/>
          </p:cNvSpPr>
          <p:nvPr>
            <p:ph type="sldNum" sz="quarter" idx="12"/>
          </p:nvPr>
        </p:nvSpPr>
        <p:spPr/>
        <p:txBody>
          <a:bodyPr/>
          <a:lstStyle/>
          <a:p>
            <a:fld id="{69E57DC2-970A-4B3E-BB1C-7A09969E49DF}" type="slidenum">
              <a:rPr lang="en-US" smtClean="0"/>
              <a:t>6</a:t>
            </a:fld>
            <a:endParaRPr lang="en-US" dirty="0"/>
          </a:p>
        </p:txBody>
      </p:sp>
    </p:spTree>
    <p:extLst>
      <p:ext uri="{BB962C8B-B14F-4D97-AF65-F5344CB8AC3E}">
        <p14:creationId xmlns:p14="http://schemas.microsoft.com/office/powerpoint/2010/main" val="389291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7E36-30E6-A340-A4D5-3381D84062E5}"/>
              </a:ext>
            </a:extLst>
          </p:cNvPr>
          <p:cNvSpPr>
            <a:spLocks noGrp="1"/>
          </p:cNvSpPr>
          <p:nvPr>
            <p:ph type="title"/>
          </p:nvPr>
        </p:nvSpPr>
        <p:spPr>
          <a:xfrm>
            <a:off x="1371600" y="685800"/>
            <a:ext cx="9601200" cy="808463"/>
          </a:xfrm>
        </p:spPr>
        <p:txBody>
          <a:bodyPr/>
          <a:lstStyle/>
          <a:p>
            <a:r>
              <a:rPr lang="en-US" dirty="0"/>
              <a:t>COVID-19 Spread Model Cont’d</a:t>
            </a:r>
          </a:p>
        </p:txBody>
      </p:sp>
      <p:sp>
        <p:nvSpPr>
          <p:cNvPr id="3" name="Slide Number Placeholder 2">
            <a:extLst>
              <a:ext uri="{FF2B5EF4-FFF2-40B4-BE49-F238E27FC236}">
                <a16:creationId xmlns:a16="http://schemas.microsoft.com/office/drawing/2014/main" id="{0321E4FA-0406-324A-ACCB-6F175CF17460}"/>
              </a:ext>
            </a:extLst>
          </p:cNvPr>
          <p:cNvSpPr>
            <a:spLocks noGrp="1"/>
          </p:cNvSpPr>
          <p:nvPr>
            <p:ph type="sldNum" sz="quarter" idx="12"/>
          </p:nvPr>
        </p:nvSpPr>
        <p:spPr/>
        <p:txBody>
          <a:bodyPr/>
          <a:lstStyle/>
          <a:p>
            <a:fld id="{69E57DC2-970A-4B3E-BB1C-7A09969E49DF}" type="slidenum">
              <a:rPr lang="en-US" smtClean="0"/>
              <a:t>7</a:t>
            </a:fld>
            <a:endParaRPr lang="en-US" dirty="0"/>
          </a:p>
        </p:txBody>
      </p:sp>
      <p:sp>
        <p:nvSpPr>
          <p:cNvPr id="17" name="Rectangle 16">
            <a:extLst>
              <a:ext uri="{FF2B5EF4-FFF2-40B4-BE49-F238E27FC236}">
                <a16:creationId xmlns:a16="http://schemas.microsoft.com/office/drawing/2014/main" id="{D32D9A09-93DA-5444-B801-87FDE958EDD6}"/>
              </a:ext>
            </a:extLst>
          </p:cNvPr>
          <p:cNvSpPr/>
          <p:nvPr/>
        </p:nvSpPr>
        <p:spPr>
          <a:xfrm>
            <a:off x="552371" y="4722873"/>
            <a:ext cx="1080000" cy="684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Population Counts</a:t>
            </a:r>
          </a:p>
        </p:txBody>
      </p:sp>
      <p:sp>
        <p:nvSpPr>
          <p:cNvPr id="18" name="Oval 17">
            <a:extLst>
              <a:ext uri="{FF2B5EF4-FFF2-40B4-BE49-F238E27FC236}">
                <a16:creationId xmlns:a16="http://schemas.microsoft.com/office/drawing/2014/main" id="{D7790A87-82E1-EF4B-910E-3F6101851E43}"/>
              </a:ext>
            </a:extLst>
          </p:cNvPr>
          <p:cNvSpPr/>
          <p:nvPr/>
        </p:nvSpPr>
        <p:spPr>
          <a:xfrm>
            <a:off x="3072371" y="4614872"/>
            <a:ext cx="936000" cy="900000"/>
          </a:xfrm>
          <a:prstGeom prst="ellipse">
            <a:avLst/>
          </a:prstGeom>
          <a:solidFill>
            <a:schemeClr val="accent4"/>
          </a:solidFill>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lIns="0" rIns="0" rtlCol="0" anchor="ctr"/>
          <a:lstStyle/>
          <a:p>
            <a:pPr algn="ctr"/>
            <a:r>
              <a:rPr lang="en-CA" sz="1200" dirty="0">
                <a:solidFill>
                  <a:schemeClr val="bg1"/>
                </a:solidFill>
                <a:latin typeface="Calibri" panose="020F0502020204030204" pitchFamily="34" charset="0"/>
                <a:cs typeface="Calibri" panose="020F0502020204030204" pitchFamily="34" charset="0"/>
              </a:rPr>
              <a:t>Data Join</a:t>
            </a:r>
          </a:p>
        </p:txBody>
      </p:sp>
      <p:sp>
        <p:nvSpPr>
          <p:cNvPr id="20" name="Rectangle 19">
            <a:extLst>
              <a:ext uri="{FF2B5EF4-FFF2-40B4-BE49-F238E27FC236}">
                <a16:creationId xmlns:a16="http://schemas.microsoft.com/office/drawing/2014/main" id="{16AEB884-E890-C048-9958-E276E9FC76C1}"/>
              </a:ext>
            </a:extLst>
          </p:cNvPr>
          <p:cNvSpPr/>
          <p:nvPr/>
        </p:nvSpPr>
        <p:spPr>
          <a:xfrm>
            <a:off x="4313491" y="4722872"/>
            <a:ext cx="1592112" cy="684000"/>
          </a:xfrm>
          <a:prstGeom prst="rect">
            <a:avLst/>
          </a:prstGeom>
          <a:solidFill>
            <a:schemeClr val="accent6">
              <a:lumMod val="75000"/>
            </a:scheme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Geographic Regions with Case and Population Statistics </a:t>
            </a:r>
          </a:p>
        </p:txBody>
      </p:sp>
      <p:sp>
        <p:nvSpPr>
          <p:cNvPr id="23" name="Rectangle 22">
            <a:extLst>
              <a:ext uri="{FF2B5EF4-FFF2-40B4-BE49-F238E27FC236}">
                <a16:creationId xmlns:a16="http://schemas.microsoft.com/office/drawing/2014/main" id="{62B7661B-62A1-C94E-A6AC-B618B07338F8}"/>
              </a:ext>
            </a:extLst>
          </p:cNvPr>
          <p:cNvSpPr/>
          <p:nvPr/>
        </p:nvSpPr>
        <p:spPr>
          <a:xfrm>
            <a:off x="9021875" y="6139253"/>
            <a:ext cx="1261287" cy="378362"/>
          </a:xfrm>
          <a:prstGeom prst="rect">
            <a:avLst/>
          </a:prstGeom>
          <a:solidFill>
            <a:schemeClr val="accent2"/>
          </a:solidFill>
          <a:ln w="50800">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r>
              <a:rPr lang="en-CA" sz="1200" dirty="0">
                <a:solidFill>
                  <a:schemeClr val="tx2"/>
                </a:solidFill>
                <a:latin typeface="Calibri" panose="020F0502020204030204" pitchFamily="34" charset="0"/>
                <a:cs typeface="Calibri" panose="020F0502020204030204" pitchFamily="34" charset="0"/>
              </a:rPr>
              <a:t>DEVS Model</a:t>
            </a:r>
          </a:p>
        </p:txBody>
      </p:sp>
      <p:sp>
        <p:nvSpPr>
          <p:cNvPr id="24" name="Rectangle 23">
            <a:extLst>
              <a:ext uri="{FF2B5EF4-FFF2-40B4-BE49-F238E27FC236}">
                <a16:creationId xmlns:a16="http://schemas.microsoft.com/office/drawing/2014/main" id="{4AC9430F-7D60-2E47-970A-A2F59EE789B1}"/>
              </a:ext>
            </a:extLst>
          </p:cNvPr>
          <p:cNvSpPr/>
          <p:nvPr/>
        </p:nvSpPr>
        <p:spPr>
          <a:xfrm>
            <a:off x="1784963" y="5351210"/>
            <a:ext cx="1080000" cy="684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COVID Cases</a:t>
            </a:r>
          </a:p>
        </p:txBody>
      </p:sp>
      <p:sp>
        <p:nvSpPr>
          <p:cNvPr id="25" name="Rectangle 24">
            <a:extLst>
              <a:ext uri="{FF2B5EF4-FFF2-40B4-BE49-F238E27FC236}">
                <a16:creationId xmlns:a16="http://schemas.microsoft.com/office/drawing/2014/main" id="{A4D59000-14A7-FF48-A52A-F01651D45FC4}"/>
              </a:ext>
            </a:extLst>
          </p:cNvPr>
          <p:cNvSpPr/>
          <p:nvPr/>
        </p:nvSpPr>
        <p:spPr>
          <a:xfrm>
            <a:off x="1784963" y="4104367"/>
            <a:ext cx="1080000" cy="684000"/>
          </a:xfrm>
          <a:prstGeom prst="rect">
            <a:avLst/>
          </a:prstGeom>
          <a:solidFill>
            <a:schemeClr val="accent6">
              <a:lumMod val="75000"/>
            </a:schemeClr>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Geographic Regions</a:t>
            </a:r>
          </a:p>
        </p:txBody>
      </p:sp>
      <p:cxnSp>
        <p:nvCxnSpPr>
          <p:cNvPr id="31" name="Elbow Connector 30">
            <a:extLst>
              <a:ext uri="{FF2B5EF4-FFF2-40B4-BE49-F238E27FC236}">
                <a16:creationId xmlns:a16="http://schemas.microsoft.com/office/drawing/2014/main" id="{41DFD313-A38B-A945-A96B-E3BD05EA86CF}"/>
              </a:ext>
            </a:extLst>
          </p:cNvPr>
          <p:cNvCxnSpPr>
            <a:cxnSpLocks/>
            <a:stCxn id="25" idx="3"/>
            <a:endCxn id="18" idx="0"/>
          </p:cNvCxnSpPr>
          <p:nvPr/>
        </p:nvCxnSpPr>
        <p:spPr>
          <a:xfrm>
            <a:off x="2864963" y="4446367"/>
            <a:ext cx="675408" cy="168505"/>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3" name="Elbow Connector 32">
            <a:extLst>
              <a:ext uri="{FF2B5EF4-FFF2-40B4-BE49-F238E27FC236}">
                <a16:creationId xmlns:a16="http://schemas.microsoft.com/office/drawing/2014/main" id="{86F6018C-2EDE-8248-81F6-6F9B4C0E575C}"/>
              </a:ext>
            </a:extLst>
          </p:cNvPr>
          <p:cNvCxnSpPr>
            <a:cxnSpLocks/>
            <a:stCxn id="24" idx="3"/>
            <a:endCxn id="18" idx="4"/>
          </p:cNvCxnSpPr>
          <p:nvPr/>
        </p:nvCxnSpPr>
        <p:spPr>
          <a:xfrm flipV="1">
            <a:off x="2864963" y="5514872"/>
            <a:ext cx="675408" cy="178338"/>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AD58B8BE-083C-8348-9A8B-38474541ADCE}"/>
              </a:ext>
            </a:extLst>
          </p:cNvPr>
          <p:cNvCxnSpPr>
            <a:cxnSpLocks/>
            <a:stCxn id="17" idx="3"/>
            <a:endCxn id="18" idx="2"/>
          </p:cNvCxnSpPr>
          <p:nvPr/>
        </p:nvCxnSpPr>
        <p:spPr>
          <a:xfrm flipV="1">
            <a:off x="1632371" y="5064872"/>
            <a:ext cx="1440000"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2" name="Oval 41">
            <a:extLst>
              <a:ext uri="{FF2B5EF4-FFF2-40B4-BE49-F238E27FC236}">
                <a16:creationId xmlns:a16="http://schemas.microsoft.com/office/drawing/2014/main" id="{70140080-75F3-8F46-921A-F38D4ECB5BA0}"/>
              </a:ext>
            </a:extLst>
          </p:cNvPr>
          <p:cNvSpPr/>
          <p:nvPr/>
        </p:nvSpPr>
        <p:spPr>
          <a:xfrm>
            <a:off x="5421780" y="5826522"/>
            <a:ext cx="936000" cy="900000"/>
          </a:xfrm>
          <a:prstGeom prst="ellipse">
            <a:avLst/>
          </a:prstGeom>
          <a:solidFill>
            <a:schemeClr val="accent4"/>
          </a:solidFill>
          <a:ln w="38100">
            <a:solidFill>
              <a:schemeClr val="bg1"/>
            </a:solidFill>
          </a:ln>
        </p:spPr>
        <p:style>
          <a:lnRef idx="2">
            <a:schemeClr val="dk1">
              <a:shade val="50000"/>
            </a:schemeClr>
          </a:lnRef>
          <a:fillRef idx="1">
            <a:schemeClr val="dk1"/>
          </a:fillRef>
          <a:effectRef idx="0">
            <a:schemeClr val="dk1"/>
          </a:effectRef>
          <a:fontRef idx="minor">
            <a:schemeClr val="lt1"/>
          </a:fontRef>
        </p:style>
        <p:txBody>
          <a:bodyPr lIns="0" rIns="0" rtlCol="0" anchor="ctr"/>
          <a:lstStyle/>
          <a:p>
            <a:pPr algn="ctr"/>
            <a:r>
              <a:rPr lang="en-CA" sz="1200" dirty="0">
                <a:solidFill>
                  <a:schemeClr val="bg1"/>
                </a:solidFill>
                <a:latin typeface="Calibri" panose="020F0502020204030204" pitchFamily="34" charset="0"/>
                <a:cs typeface="Calibri" panose="020F0502020204030204" pitchFamily="34" charset="0"/>
              </a:rPr>
              <a:t>Spatial Weight</a:t>
            </a:r>
          </a:p>
        </p:txBody>
      </p:sp>
      <p:sp>
        <p:nvSpPr>
          <p:cNvPr id="43" name="Rectangle 42">
            <a:extLst>
              <a:ext uri="{FF2B5EF4-FFF2-40B4-BE49-F238E27FC236}">
                <a16:creationId xmlns:a16="http://schemas.microsoft.com/office/drawing/2014/main" id="{47414D9D-627F-DE4B-9B11-15B4EB891A2D}"/>
              </a:ext>
            </a:extLst>
          </p:cNvPr>
          <p:cNvSpPr/>
          <p:nvPr/>
        </p:nvSpPr>
        <p:spPr>
          <a:xfrm>
            <a:off x="6730996" y="5934522"/>
            <a:ext cx="1839473" cy="684000"/>
          </a:xfrm>
          <a:prstGeom prst="rect">
            <a:avLst/>
          </a:pr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Geographic Region Connectivity  Statistics</a:t>
            </a:r>
          </a:p>
        </p:txBody>
      </p:sp>
      <p:cxnSp>
        <p:nvCxnSpPr>
          <p:cNvPr id="55" name="Straight Arrow Connector 54">
            <a:extLst>
              <a:ext uri="{FF2B5EF4-FFF2-40B4-BE49-F238E27FC236}">
                <a16:creationId xmlns:a16="http://schemas.microsoft.com/office/drawing/2014/main" id="{9B40D097-57AC-ED47-8C7B-2CF471A19289}"/>
              </a:ext>
            </a:extLst>
          </p:cNvPr>
          <p:cNvCxnSpPr>
            <a:cxnSpLocks/>
            <a:stCxn id="20" idx="2"/>
            <a:endCxn id="42" idx="2"/>
          </p:cNvCxnSpPr>
          <p:nvPr/>
        </p:nvCxnSpPr>
        <p:spPr>
          <a:xfrm rot="16200000" flipH="1">
            <a:off x="4830838" y="5685580"/>
            <a:ext cx="869650" cy="312233"/>
          </a:xfrm>
          <a:prstGeom prst="bent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61" name="Straight Arrow Connector 60">
            <a:extLst>
              <a:ext uri="{FF2B5EF4-FFF2-40B4-BE49-F238E27FC236}">
                <a16:creationId xmlns:a16="http://schemas.microsoft.com/office/drawing/2014/main" id="{8286EB21-EA7A-0248-B314-DA7E3A94F74A}"/>
              </a:ext>
            </a:extLst>
          </p:cNvPr>
          <p:cNvCxnSpPr>
            <a:cxnSpLocks/>
            <a:stCxn id="42" idx="6"/>
            <a:endCxn id="43" idx="1"/>
          </p:cNvCxnSpPr>
          <p:nvPr/>
        </p:nvCxnSpPr>
        <p:spPr>
          <a:xfrm>
            <a:off x="6357780" y="6276522"/>
            <a:ext cx="373216"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4" name="Oval 73">
            <a:extLst>
              <a:ext uri="{FF2B5EF4-FFF2-40B4-BE49-F238E27FC236}">
                <a16:creationId xmlns:a16="http://schemas.microsoft.com/office/drawing/2014/main" id="{BF2DBAB3-8147-804A-B846-A5F079A5924B}"/>
              </a:ext>
            </a:extLst>
          </p:cNvPr>
          <p:cNvSpPr/>
          <p:nvPr/>
        </p:nvSpPr>
        <p:spPr>
          <a:xfrm>
            <a:off x="7038732" y="4452872"/>
            <a:ext cx="1224000" cy="1224000"/>
          </a:xfrm>
          <a:prstGeom prst="ellipse">
            <a:avLst/>
          </a:prstGeom>
          <a:solidFill>
            <a:schemeClr val="accent4"/>
          </a:solidFill>
          <a:ln w="50800">
            <a:solidFill>
              <a:schemeClr val="bg1"/>
            </a:solidFill>
          </a:ln>
        </p:spPr>
        <p:style>
          <a:lnRef idx="2">
            <a:schemeClr val="dk1">
              <a:shade val="50000"/>
            </a:schemeClr>
          </a:lnRef>
          <a:fillRef idx="1">
            <a:schemeClr val="dk1"/>
          </a:fillRef>
          <a:effectRef idx="0">
            <a:schemeClr val="dk1"/>
          </a:effectRef>
          <a:fontRef idx="minor">
            <a:schemeClr val="lt1"/>
          </a:fontRef>
        </p:style>
        <p:txBody>
          <a:bodyPr lIns="0" rIns="0" rtlCol="0" anchor="ctr"/>
          <a:lstStyle/>
          <a:p>
            <a:pPr algn="ctr"/>
            <a:r>
              <a:rPr lang="en-CA" sz="1200" dirty="0">
                <a:solidFill>
                  <a:schemeClr val="bg1"/>
                </a:solidFill>
                <a:latin typeface="Calibri" panose="020F0502020204030204" pitchFamily="34" charset="0"/>
                <a:cs typeface="Calibri" panose="020F0502020204030204" pitchFamily="34" charset="0"/>
              </a:rPr>
              <a:t>Map onto COVID Model</a:t>
            </a:r>
          </a:p>
        </p:txBody>
      </p:sp>
      <p:sp>
        <p:nvSpPr>
          <p:cNvPr id="85" name="Rectangle 84">
            <a:extLst>
              <a:ext uri="{FF2B5EF4-FFF2-40B4-BE49-F238E27FC236}">
                <a16:creationId xmlns:a16="http://schemas.microsoft.com/office/drawing/2014/main" id="{CB7CF76A-F614-EB48-B089-64129BB579C8}"/>
              </a:ext>
            </a:extLst>
          </p:cNvPr>
          <p:cNvSpPr/>
          <p:nvPr/>
        </p:nvSpPr>
        <p:spPr>
          <a:xfrm>
            <a:off x="8932976" y="4582632"/>
            <a:ext cx="1440000" cy="964481"/>
          </a:xfrm>
          <a:prstGeom prst="rect">
            <a:avLst/>
          </a:prstGeom>
          <a:solidFill>
            <a:schemeClr val="accent6">
              <a:lumMod val="75000"/>
            </a:schemeClr>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200" dirty="0">
                <a:latin typeface="Calibri" panose="020F0502020204030204" pitchFamily="34" charset="0"/>
                <a:cs typeface="Calibri" panose="020F0502020204030204" pitchFamily="34" charset="0"/>
              </a:rPr>
              <a:t>Geographic Regions Infectious Disease Susceptibility </a:t>
            </a:r>
          </a:p>
        </p:txBody>
      </p:sp>
      <p:cxnSp>
        <p:nvCxnSpPr>
          <p:cNvPr id="90" name="Elbow Connector 89">
            <a:extLst>
              <a:ext uri="{FF2B5EF4-FFF2-40B4-BE49-F238E27FC236}">
                <a16:creationId xmlns:a16="http://schemas.microsoft.com/office/drawing/2014/main" id="{84C9E808-977A-7344-84C8-3548AC2E4AF1}"/>
              </a:ext>
            </a:extLst>
          </p:cNvPr>
          <p:cNvCxnSpPr>
            <a:cxnSpLocks/>
            <a:stCxn id="18" idx="6"/>
            <a:endCxn id="20" idx="1"/>
          </p:cNvCxnSpPr>
          <p:nvPr/>
        </p:nvCxnSpPr>
        <p:spPr>
          <a:xfrm>
            <a:off x="4008371" y="5064872"/>
            <a:ext cx="30512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0" name="Straight Arrow Connector 129">
            <a:extLst>
              <a:ext uri="{FF2B5EF4-FFF2-40B4-BE49-F238E27FC236}">
                <a16:creationId xmlns:a16="http://schemas.microsoft.com/office/drawing/2014/main" id="{433CFAFD-1B27-C645-B2A7-3E0AD943976A}"/>
              </a:ext>
            </a:extLst>
          </p:cNvPr>
          <p:cNvCxnSpPr>
            <a:cxnSpLocks/>
            <a:stCxn id="43" idx="0"/>
            <a:endCxn id="74" idx="4"/>
          </p:cNvCxnSpPr>
          <p:nvPr/>
        </p:nvCxnSpPr>
        <p:spPr>
          <a:xfrm flipH="1" flipV="1">
            <a:off x="7650732" y="5676872"/>
            <a:ext cx="1" cy="2576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7" name="Straight Arrow Connector 136">
            <a:extLst>
              <a:ext uri="{FF2B5EF4-FFF2-40B4-BE49-F238E27FC236}">
                <a16:creationId xmlns:a16="http://schemas.microsoft.com/office/drawing/2014/main" id="{FB618743-13CF-AA40-B9EA-946E14FE040B}"/>
              </a:ext>
            </a:extLst>
          </p:cNvPr>
          <p:cNvCxnSpPr>
            <a:cxnSpLocks/>
            <a:stCxn id="74" idx="6"/>
            <a:endCxn id="85" idx="1"/>
          </p:cNvCxnSpPr>
          <p:nvPr/>
        </p:nvCxnSpPr>
        <p:spPr>
          <a:xfrm>
            <a:off x="8262732" y="5064872"/>
            <a:ext cx="670244"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0" name="Straight Arrow Connector 139">
            <a:extLst>
              <a:ext uri="{FF2B5EF4-FFF2-40B4-BE49-F238E27FC236}">
                <a16:creationId xmlns:a16="http://schemas.microsoft.com/office/drawing/2014/main" id="{9F5F548D-9A89-7D41-A71C-CA58D96F0772}"/>
              </a:ext>
            </a:extLst>
          </p:cNvPr>
          <p:cNvCxnSpPr>
            <a:cxnSpLocks/>
            <a:stCxn id="85" idx="2"/>
            <a:endCxn id="23" idx="0"/>
          </p:cNvCxnSpPr>
          <p:nvPr/>
        </p:nvCxnSpPr>
        <p:spPr>
          <a:xfrm flipH="1">
            <a:off x="9652519" y="5547113"/>
            <a:ext cx="457" cy="5921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143" name="Picture 142" descr="A close up of a map&#10;&#10;Description automatically generated">
            <a:extLst>
              <a:ext uri="{FF2B5EF4-FFF2-40B4-BE49-F238E27FC236}">
                <a16:creationId xmlns:a16="http://schemas.microsoft.com/office/drawing/2014/main" id="{7B664898-9827-254F-AD75-5BB68391F088}"/>
              </a:ext>
            </a:extLst>
          </p:cNvPr>
          <p:cNvPicPr>
            <a:picLocks noChangeAspect="1"/>
          </p:cNvPicPr>
          <p:nvPr/>
        </p:nvPicPr>
        <p:blipFill>
          <a:blip r:embed="rId3"/>
          <a:stretch>
            <a:fillRect/>
          </a:stretch>
        </p:blipFill>
        <p:spPr>
          <a:xfrm>
            <a:off x="2871898" y="1669473"/>
            <a:ext cx="3558206" cy="1899657"/>
          </a:xfrm>
          <a:prstGeom prst="rect">
            <a:avLst/>
          </a:prstGeom>
        </p:spPr>
      </p:pic>
      <p:pic>
        <p:nvPicPr>
          <p:cNvPr id="144" name="Picture 143" descr="A picture containing map&#10;&#10;Description automatically generated">
            <a:extLst>
              <a:ext uri="{FF2B5EF4-FFF2-40B4-BE49-F238E27FC236}">
                <a16:creationId xmlns:a16="http://schemas.microsoft.com/office/drawing/2014/main" id="{902AED32-0523-9541-8824-BEB72C287063}"/>
              </a:ext>
            </a:extLst>
          </p:cNvPr>
          <p:cNvPicPr>
            <a:picLocks noChangeAspect="1"/>
          </p:cNvPicPr>
          <p:nvPr/>
        </p:nvPicPr>
        <p:blipFill>
          <a:blip r:embed="rId4"/>
          <a:stretch>
            <a:fillRect/>
          </a:stretch>
        </p:blipFill>
        <p:spPr>
          <a:xfrm>
            <a:off x="7964747" y="1669473"/>
            <a:ext cx="3524599" cy="1899657"/>
          </a:xfrm>
          <a:prstGeom prst="rect">
            <a:avLst/>
          </a:prstGeom>
        </p:spPr>
      </p:pic>
      <p:sp>
        <p:nvSpPr>
          <p:cNvPr id="146" name="TextBox 145">
            <a:extLst>
              <a:ext uri="{FF2B5EF4-FFF2-40B4-BE49-F238E27FC236}">
                <a16:creationId xmlns:a16="http://schemas.microsoft.com/office/drawing/2014/main" id="{D12B207D-79C3-B347-A02F-1569606F7160}"/>
              </a:ext>
            </a:extLst>
          </p:cNvPr>
          <p:cNvSpPr txBox="1"/>
          <p:nvPr/>
        </p:nvSpPr>
        <p:spPr>
          <a:xfrm>
            <a:off x="3788646" y="3569130"/>
            <a:ext cx="1724710" cy="261610"/>
          </a:xfrm>
          <a:prstGeom prst="rect">
            <a:avLst/>
          </a:prstGeom>
          <a:noFill/>
        </p:spPr>
        <p:txBody>
          <a:bodyPr wrap="square" rtlCol="0">
            <a:spAutoFit/>
          </a:bodyPr>
          <a:lstStyle/>
          <a:p>
            <a:pPr algn="ctr"/>
            <a:r>
              <a:rPr lang="en-US" sz="1100" dirty="0"/>
              <a:t>Density of Disease Cases</a:t>
            </a:r>
          </a:p>
        </p:txBody>
      </p:sp>
      <p:grpSp>
        <p:nvGrpSpPr>
          <p:cNvPr id="4" name="Group 3">
            <a:extLst>
              <a:ext uri="{FF2B5EF4-FFF2-40B4-BE49-F238E27FC236}">
                <a16:creationId xmlns:a16="http://schemas.microsoft.com/office/drawing/2014/main" id="{907711CA-992F-40C1-8696-369157A1687B}"/>
              </a:ext>
            </a:extLst>
          </p:cNvPr>
          <p:cNvGrpSpPr/>
          <p:nvPr/>
        </p:nvGrpSpPr>
        <p:grpSpPr>
          <a:xfrm>
            <a:off x="6358191" y="2331709"/>
            <a:ext cx="1648972" cy="575185"/>
            <a:chOff x="4897691" y="2320664"/>
            <a:chExt cx="1648972" cy="575185"/>
          </a:xfrm>
        </p:grpSpPr>
        <p:sp>
          <p:nvSpPr>
            <p:cNvPr id="145" name="Right Arrow 144">
              <a:extLst>
                <a:ext uri="{FF2B5EF4-FFF2-40B4-BE49-F238E27FC236}">
                  <a16:creationId xmlns:a16="http://schemas.microsoft.com/office/drawing/2014/main" id="{76BC7701-39D1-5948-9972-372D97A704A7}"/>
                </a:ext>
              </a:extLst>
            </p:cNvPr>
            <p:cNvSpPr/>
            <p:nvPr/>
          </p:nvSpPr>
          <p:spPr>
            <a:xfrm>
              <a:off x="4965445" y="2634239"/>
              <a:ext cx="1513465" cy="26161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extBox 146">
              <a:extLst>
                <a:ext uri="{FF2B5EF4-FFF2-40B4-BE49-F238E27FC236}">
                  <a16:creationId xmlns:a16="http://schemas.microsoft.com/office/drawing/2014/main" id="{D8113E60-3AEA-9E4B-8E73-CBDD61C593DA}"/>
                </a:ext>
              </a:extLst>
            </p:cNvPr>
            <p:cNvSpPr txBox="1"/>
            <p:nvPr/>
          </p:nvSpPr>
          <p:spPr>
            <a:xfrm>
              <a:off x="4897691" y="2320664"/>
              <a:ext cx="1648972" cy="261610"/>
            </a:xfrm>
            <a:prstGeom prst="rect">
              <a:avLst/>
            </a:prstGeom>
            <a:noFill/>
          </p:spPr>
          <p:txBody>
            <a:bodyPr wrap="square" rtlCol="0">
              <a:spAutoFit/>
            </a:bodyPr>
            <a:lstStyle/>
            <a:p>
              <a:pPr algn="ctr"/>
              <a:r>
                <a:rPr lang="en-US" sz="1100" dirty="0"/>
                <a:t>Spatial Autocorrelation</a:t>
              </a:r>
              <a:endParaRPr lang="en-US" sz="800" dirty="0"/>
            </a:p>
          </p:txBody>
        </p:sp>
      </p:grpSp>
      <p:sp>
        <p:nvSpPr>
          <p:cNvPr id="148" name="TextBox 147">
            <a:extLst>
              <a:ext uri="{FF2B5EF4-FFF2-40B4-BE49-F238E27FC236}">
                <a16:creationId xmlns:a16="http://schemas.microsoft.com/office/drawing/2014/main" id="{7DBA51BE-F51F-B649-A1FB-BB47F1EF4250}"/>
              </a:ext>
            </a:extLst>
          </p:cNvPr>
          <p:cNvSpPr txBox="1"/>
          <p:nvPr/>
        </p:nvSpPr>
        <p:spPr>
          <a:xfrm>
            <a:off x="8103991" y="3569130"/>
            <a:ext cx="3246110" cy="261610"/>
          </a:xfrm>
          <a:prstGeom prst="rect">
            <a:avLst/>
          </a:prstGeom>
          <a:noFill/>
        </p:spPr>
        <p:txBody>
          <a:bodyPr wrap="square" rtlCol="0">
            <a:spAutoFit/>
          </a:bodyPr>
          <a:lstStyle/>
          <a:p>
            <a:pPr algn="ctr"/>
            <a:r>
              <a:rPr lang="en-US" sz="1100" dirty="0"/>
              <a:t>Probability a Ward is impacted by Neighboring Cases</a:t>
            </a:r>
          </a:p>
        </p:txBody>
      </p:sp>
      <p:cxnSp>
        <p:nvCxnSpPr>
          <p:cNvPr id="71" name="Elbow Connector 70">
            <a:extLst>
              <a:ext uri="{FF2B5EF4-FFF2-40B4-BE49-F238E27FC236}">
                <a16:creationId xmlns:a16="http://schemas.microsoft.com/office/drawing/2014/main" id="{16FECDE8-27B2-EE41-A526-2F13E7B8E738}"/>
              </a:ext>
            </a:extLst>
          </p:cNvPr>
          <p:cNvCxnSpPr>
            <a:cxnSpLocks/>
            <a:stCxn id="20" idx="3"/>
            <a:endCxn id="74" idx="2"/>
          </p:cNvCxnSpPr>
          <p:nvPr/>
        </p:nvCxnSpPr>
        <p:spPr>
          <a:xfrm>
            <a:off x="5905603" y="5064872"/>
            <a:ext cx="1133129"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54" name="Group 53">
            <a:extLst>
              <a:ext uri="{FF2B5EF4-FFF2-40B4-BE49-F238E27FC236}">
                <a16:creationId xmlns:a16="http://schemas.microsoft.com/office/drawing/2014/main" id="{C2025661-0133-4CEC-B23E-927646A31597}"/>
              </a:ext>
            </a:extLst>
          </p:cNvPr>
          <p:cNvGrpSpPr/>
          <p:nvPr/>
        </p:nvGrpSpPr>
        <p:grpSpPr>
          <a:xfrm>
            <a:off x="448597" y="2773224"/>
            <a:ext cx="2336936" cy="1169551"/>
            <a:chOff x="8484134" y="1435772"/>
            <a:chExt cx="2336936" cy="1169551"/>
          </a:xfrm>
        </p:grpSpPr>
        <p:grpSp>
          <p:nvGrpSpPr>
            <p:cNvPr id="56" name="Group 55">
              <a:extLst>
                <a:ext uri="{FF2B5EF4-FFF2-40B4-BE49-F238E27FC236}">
                  <a16:creationId xmlns:a16="http://schemas.microsoft.com/office/drawing/2014/main" id="{5B98FCA4-542A-4EA9-8A69-DAE72853E670}"/>
                </a:ext>
              </a:extLst>
            </p:cNvPr>
            <p:cNvGrpSpPr/>
            <p:nvPr/>
          </p:nvGrpSpPr>
          <p:grpSpPr>
            <a:xfrm>
              <a:off x="8553696" y="1435772"/>
              <a:ext cx="2267373" cy="1169551"/>
              <a:chOff x="8815893" y="1509028"/>
              <a:chExt cx="2267373" cy="1169551"/>
            </a:xfrm>
          </p:grpSpPr>
          <p:sp>
            <p:nvSpPr>
              <p:cNvPr id="58" name="Rectangle 57">
                <a:extLst>
                  <a:ext uri="{FF2B5EF4-FFF2-40B4-BE49-F238E27FC236}">
                    <a16:creationId xmlns:a16="http://schemas.microsoft.com/office/drawing/2014/main" id="{CA05C983-E193-4922-9066-20C257810113}"/>
                  </a:ext>
                </a:extLst>
              </p:cNvPr>
              <p:cNvSpPr/>
              <p:nvPr/>
            </p:nvSpPr>
            <p:spPr>
              <a:xfrm>
                <a:off x="8815893" y="1629204"/>
                <a:ext cx="108000" cy="108000"/>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9" name="TextBox 58">
                <a:extLst>
                  <a:ext uri="{FF2B5EF4-FFF2-40B4-BE49-F238E27FC236}">
                    <a16:creationId xmlns:a16="http://schemas.microsoft.com/office/drawing/2014/main" id="{AF599398-360E-4E83-BB6B-B0860CABC14E}"/>
                  </a:ext>
                </a:extLst>
              </p:cNvPr>
              <p:cNvSpPr txBox="1"/>
              <p:nvPr/>
            </p:nvSpPr>
            <p:spPr>
              <a:xfrm>
                <a:off x="8941333" y="1509028"/>
                <a:ext cx="2141933" cy="1169551"/>
              </a:xfrm>
              <a:prstGeom prst="rect">
                <a:avLst/>
              </a:prstGeom>
              <a:noFill/>
            </p:spPr>
            <p:txBody>
              <a:bodyPr wrap="none" rtlCol="0">
                <a:spAutoFit/>
              </a:bodyPr>
              <a:lstStyle/>
              <a:p>
                <a:r>
                  <a:rPr lang="en-CA" sz="1400" dirty="0"/>
                  <a:t>Data source</a:t>
                </a:r>
                <a:br>
                  <a:rPr lang="en-CA" sz="1400" dirty="0"/>
                </a:br>
                <a:r>
                  <a:rPr lang="en-CA" sz="1400" dirty="0"/>
                  <a:t>Spatial analysis task</a:t>
                </a:r>
                <a:br>
                  <a:rPr lang="en-CA" sz="1400" dirty="0"/>
                </a:br>
                <a:r>
                  <a:rPr lang="en-CA" sz="1400" dirty="0"/>
                  <a:t>Couplings or neighborhood</a:t>
                </a:r>
                <a:br>
                  <a:rPr lang="en-CA" sz="1400" dirty="0"/>
                </a:br>
                <a:r>
                  <a:rPr lang="en-CA" sz="1400" dirty="0"/>
                  <a:t>DEVS model (A or C)</a:t>
                </a:r>
                <a:br>
                  <a:rPr lang="en-CA" sz="1400" dirty="0"/>
                </a:br>
                <a:r>
                  <a:rPr lang="en-CA" sz="1400" dirty="0"/>
                  <a:t>Final model</a:t>
                </a:r>
              </a:p>
            </p:txBody>
          </p:sp>
          <p:sp>
            <p:nvSpPr>
              <p:cNvPr id="60" name="Rectangle 59">
                <a:extLst>
                  <a:ext uri="{FF2B5EF4-FFF2-40B4-BE49-F238E27FC236}">
                    <a16:creationId xmlns:a16="http://schemas.microsoft.com/office/drawing/2014/main" id="{899CCD33-7A7A-4571-883F-62E415E2C61F}"/>
                  </a:ext>
                </a:extLst>
              </p:cNvPr>
              <p:cNvSpPr/>
              <p:nvPr/>
            </p:nvSpPr>
            <p:spPr>
              <a:xfrm>
                <a:off x="8815893" y="1839283"/>
                <a:ext cx="108000" cy="10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2" name="Rectangle 61">
                <a:extLst>
                  <a:ext uri="{FF2B5EF4-FFF2-40B4-BE49-F238E27FC236}">
                    <a16:creationId xmlns:a16="http://schemas.microsoft.com/office/drawing/2014/main" id="{A3F6532B-F2E3-42CE-BDE3-77EC75C4731F}"/>
                  </a:ext>
                </a:extLst>
              </p:cNvPr>
              <p:cNvSpPr/>
              <p:nvPr/>
            </p:nvSpPr>
            <p:spPr>
              <a:xfrm>
                <a:off x="8815893" y="2043441"/>
                <a:ext cx="108000" cy="10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3" name="Rectangle 62">
                <a:extLst>
                  <a:ext uri="{FF2B5EF4-FFF2-40B4-BE49-F238E27FC236}">
                    <a16:creationId xmlns:a16="http://schemas.microsoft.com/office/drawing/2014/main" id="{081CC9F4-D450-4EF2-B6B6-AFDC196EEF75}"/>
                  </a:ext>
                </a:extLst>
              </p:cNvPr>
              <p:cNvSpPr/>
              <p:nvPr/>
            </p:nvSpPr>
            <p:spPr>
              <a:xfrm>
                <a:off x="8815893" y="2257720"/>
                <a:ext cx="108000" cy="10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Rectangle 63">
                <a:extLst>
                  <a:ext uri="{FF2B5EF4-FFF2-40B4-BE49-F238E27FC236}">
                    <a16:creationId xmlns:a16="http://schemas.microsoft.com/office/drawing/2014/main" id="{57C0F3D2-D54D-47D0-B61C-4BE6A755DD18}"/>
                  </a:ext>
                </a:extLst>
              </p:cNvPr>
              <p:cNvSpPr/>
              <p:nvPr/>
            </p:nvSpPr>
            <p:spPr>
              <a:xfrm>
                <a:off x="8815893" y="2467440"/>
                <a:ext cx="10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7" name="Rectangle 56">
              <a:extLst>
                <a:ext uri="{FF2B5EF4-FFF2-40B4-BE49-F238E27FC236}">
                  <a16:creationId xmlns:a16="http://schemas.microsoft.com/office/drawing/2014/main" id="{B4604CED-6F2E-4643-B65B-12EEA66E4AED}"/>
                </a:ext>
              </a:extLst>
            </p:cNvPr>
            <p:cNvSpPr/>
            <p:nvPr/>
          </p:nvSpPr>
          <p:spPr>
            <a:xfrm>
              <a:off x="8484134" y="1467597"/>
              <a:ext cx="2336936" cy="113772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1425831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dirty="0"/>
              <a:t>Emergency Services Model</a:t>
            </a:r>
          </a:p>
        </p:txBody>
      </p:sp>
      <p:sp>
        <p:nvSpPr>
          <p:cNvPr id="3" name="Content Placeholder 2">
            <a:extLst>
              <a:ext uri="{FF2B5EF4-FFF2-40B4-BE49-F238E27FC236}">
                <a16:creationId xmlns:a16="http://schemas.microsoft.com/office/drawing/2014/main" id="{B41BA70F-675C-BA46-9C80-01F5206F9B98}"/>
              </a:ext>
            </a:extLst>
          </p:cNvPr>
          <p:cNvSpPr>
            <a:spLocks noGrp="1"/>
          </p:cNvSpPr>
          <p:nvPr>
            <p:ph idx="1"/>
          </p:nvPr>
        </p:nvSpPr>
        <p:spPr>
          <a:xfrm>
            <a:off x="1449659" y="1483111"/>
            <a:ext cx="9601200" cy="5068413"/>
          </a:xfrm>
        </p:spPr>
        <p:txBody>
          <a:bodyPr>
            <a:normAutofit fontScale="92500" lnSpcReduction="10000"/>
          </a:bodyPr>
          <a:lstStyle/>
          <a:p>
            <a:r>
              <a:rPr lang="en-US" dirty="0"/>
              <a:t>Champlain Local Health Integration Network in Ontario proposed a protocol where at-home COVID testing could be done by trained paramedics to ease the pressure on hospitals. </a:t>
            </a:r>
          </a:p>
          <a:p>
            <a:r>
              <a:rPr lang="en-US" dirty="0"/>
              <a:t>First Responder resources could be saved by assigning hospitals to buildings (or dissemination areas) through shortest path network analysis. </a:t>
            </a:r>
          </a:p>
          <a:p>
            <a:pPr lvl="1"/>
            <a:r>
              <a:rPr lang="en-US" sz="2000" dirty="0"/>
              <a:t>The model can also be expanded further to consider health conditions of residents in a building</a:t>
            </a:r>
          </a:p>
          <a:p>
            <a:r>
              <a:rPr lang="en-US" dirty="0"/>
              <a:t>General modeling workflow: Intersect buildings with DAs, find closest hospitals with road network. </a:t>
            </a:r>
          </a:p>
          <a:p>
            <a:r>
              <a:rPr lang="en-US" dirty="0"/>
              <a:t>Data:</a:t>
            </a:r>
          </a:p>
          <a:p>
            <a:pPr lvl="1"/>
            <a:r>
              <a:rPr lang="en-US" dirty="0"/>
              <a:t>National Road Network (Open Canada)</a:t>
            </a:r>
          </a:p>
          <a:p>
            <a:pPr lvl="1"/>
            <a:r>
              <a:rPr lang="en-US" dirty="0"/>
              <a:t>Building Footprints (Open Ottawa)</a:t>
            </a:r>
          </a:p>
          <a:p>
            <a:pPr lvl="1"/>
            <a:r>
              <a:rPr lang="en-US" dirty="0"/>
              <a:t>Hospitals (Open Ottawa)</a:t>
            </a:r>
          </a:p>
          <a:p>
            <a:pPr lvl="1"/>
            <a:r>
              <a:rPr lang="en-US" dirty="0"/>
              <a:t>Dissemination Areas (Open Ottawa)</a:t>
            </a:r>
          </a:p>
          <a:p>
            <a:pPr lvl="2"/>
            <a:r>
              <a:rPr lang="en-US" dirty="0"/>
              <a:t>DAs </a:t>
            </a:r>
            <a:r>
              <a:rPr lang="en-CA" dirty="0"/>
              <a:t>are the smallest standard geographic area for which all census data are disseminated </a:t>
            </a:r>
            <a:r>
              <a:rPr lang="en-US" dirty="0"/>
              <a:t>(Statistics Canada)</a:t>
            </a:r>
            <a:r>
              <a:rPr lang="en-CA" dirty="0"/>
              <a:t>.</a:t>
            </a:r>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9199E90B-EB2C-BB45-83EA-9F9072800E88}"/>
              </a:ext>
            </a:extLst>
          </p:cNvPr>
          <p:cNvSpPr>
            <a:spLocks noGrp="1"/>
          </p:cNvSpPr>
          <p:nvPr>
            <p:ph type="sldNum" sz="quarter" idx="12"/>
          </p:nvPr>
        </p:nvSpPr>
        <p:spPr/>
        <p:txBody>
          <a:bodyPr/>
          <a:lstStyle/>
          <a:p>
            <a:fld id="{69E57DC2-970A-4B3E-BB1C-7A09969E49DF}" type="slidenum">
              <a:rPr lang="en-US" smtClean="0"/>
              <a:t>8</a:t>
            </a:fld>
            <a:endParaRPr lang="en-US" dirty="0"/>
          </a:p>
        </p:txBody>
      </p:sp>
    </p:spTree>
    <p:extLst>
      <p:ext uri="{BB962C8B-B14F-4D97-AF65-F5344CB8AC3E}">
        <p14:creationId xmlns:p14="http://schemas.microsoft.com/office/powerpoint/2010/main" val="2265514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0407B-1561-284B-AC30-70B4D1C0BDAE}"/>
              </a:ext>
            </a:extLst>
          </p:cNvPr>
          <p:cNvSpPr>
            <a:spLocks noGrp="1"/>
          </p:cNvSpPr>
          <p:nvPr>
            <p:ph type="title"/>
          </p:nvPr>
        </p:nvSpPr>
        <p:spPr>
          <a:xfrm>
            <a:off x="1371600" y="685800"/>
            <a:ext cx="9601200" cy="596590"/>
          </a:xfrm>
        </p:spPr>
        <p:txBody>
          <a:bodyPr>
            <a:noAutofit/>
          </a:bodyPr>
          <a:lstStyle/>
          <a:p>
            <a:r>
              <a:rPr lang="en-US"/>
              <a:t>Emergency Services Model Cont’d</a:t>
            </a:r>
            <a:endParaRPr lang="en-US" dirty="0"/>
          </a:p>
        </p:txBody>
      </p:sp>
      <p:sp>
        <p:nvSpPr>
          <p:cNvPr id="3" name="Content Placeholder 2">
            <a:extLst>
              <a:ext uri="{FF2B5EF4-FFF2-40B4-BE49-F238E27FC236}">
                <a16:creationId xmlns:a16="http://schemas.microsoft.com/office/drawing/2014/main" id="{B41BA70F-675C-BA46-9C80-01F5206F9B98}"/>
              </a:ext>
            </a:extLst>
          </p:cNvPr>
          <p:cNvSpPr>
            <a:spLocks noGrp="1"/>
          </p:cNvSpPr>
          <p:nvPr>
            <p:ph idx="1"/>
          </p:nvPr>
        </p:nvSpPr>
        <p:spPr>
          <a:xfrm>
            <a:off x="1449659" y="1483112"/>
            <a:ext cx="9601200" cy="1226634"/>
          </a:xfrm>
        </p:spPr>
        <p:txBody>
          <a:bodyPr>
            <a:normAutofit fontScale="92500"/>
          </a:bodyPr>
          <a:lstStyle/>
          <a:p>
            <a:r>
              <a:rPr lang="en-US" dirty="0"/>
              <a:t>On a small study area, QGIS’ graphical modeler automates most tasks</a:t>
            </a:r>
          </a:p>
          <a:p>
            <a:pPr lvl="1"/>
            <a:r>
              <a:rPr lang="en-US" dirty="0"/>
              <a:t>Advantage: can be exported as a Python script</a:t>
            </a:r>
          </a:p>
          <a:p>
            <a:pPr lvl="1"/>
            <a:r>
              <a:rPr lang="en-US" dirty="0"/>
              <a:t>Disadvantage: not all QGIS algorithms are available in the graphical modeler</a:t>
            </a:r>
          </a:p>
          <a:p>
            <a:pPr lvl="1"/>
            <a:endParaRPr lang="en-US" dirty="0"/>
          </a:p>
        </p:txBody>
      </p:sp>
      <p:sp>
        <p:nvSpPr>
          <p:cNvPr id="4" name="Slide Number Placeholder 3">
            <a:extLst>
              <a:ext uri="{FF2B5EF4-FFF2-40B4-BE49-F238E27FC236}">
                <a16:creationId xmlns:a16="http://schemas.microsoft.com/office/drawing/2014/main" id="{1ECE4A6D-B24E-4646-9784-8179308B0C31}"/>
              </a:ext>
            </a:extLst>
          </p:cNvPr>
          <p:cNvSpPr>
            <a:spLocks noGrp="1"/>
          </p:cNvSpPr>
          <p:nvPr>
            <p:ph type="sldNum" sz="quarter" idx="12"/>
          </p:nvPr>
        </p:nvSpPr>
        <p:spPr/>
        <p:txBody>
          <a:bodyPr/>
          <a:lstStyle/>
          <a:p>
            <a:fld id="{69E57DC2-970A-4B3E-BB1C-7A09969E49DF}" type="slidenum">
              <a:rPr lang="en-US" smtClean="0"/>
              <a:t>9</a:t>
            </a:fld>
            <a:endParaRPr lang="en-US" dirty="0"/>
          </a:p>
        </p:txBody>
      </p:sp>
      <p:pic>
        <p:nvPicPr>
          <p:cNvPr id="1028" name="Picture 4">
            <a:extLst>
              <a:ext uri="{FF2B5EF4-FFF2-40B4-BE49-F238E27FC236}">
                <a16:creationId xmlns:a16="http://schemas.microsoft.com/office/drawing/2014/main" id="{1CA08775-C2BC-594F-BBE2-EAB419E8AF2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0297" y="2834371"/>
            <a:ext cx="5465110" cy="3434576"/>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030" name="Picture 6" descr="polygons">
            <a:extLst>
              <a:ext uri="{FF2B5EF4-FFF2-40B4-BE49-F238E27FC236}">
                <a16:creationId xmlns:a16="http://schemas.microsoft.com/office/drawing/2014/main" id="{AF76E057-68DA-E349-A465-D4B3F2DFB7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0711" y="2834370"/>
            <a:ext cx="3968844" cy="3434576"/>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49208C3-3F92-E642-9762-CEC44061A788}"/>
              </a:ext>
            </a:extLst>
          </p:cNvPr>
          <p:cNvSpPr txBox="1"/>
          <p:nvPr/>
        </p:nvSpPr>
        <p:spPr>
          <a:xfrm>
            <a:off x="2000302" y="6262767"/>
            <a:ext cx="3665099" cy="261610"/>
          </a:xfrm>
          <a:prstGeom prst="rect">
            <a:avLst/>
          </a:prstGeom>
          <a:noFill/>
        </p:spPr>
        <p:txBody>
          <a:bodyPr wrap="square" rtlCol="0">
            <a:spAutoFit/>
          </a:bodyPr>
          <a:lstStyle/>
          <a:p>
            <a:pPr algn="ctr"/>
            <a:r>
              <a:rPr lang="en-US" sz="1100" dirty="0"/>
              <a:t>Automate Finding the Shortest from Building to Hospital</a:t>
            </a:r>
          </a:p>
        </p:txBody>
      </p:sp>
      <p:sp>
        <p:nvSpPr>
          <p:cNvPr id="8" name="TextBox 7">
            <a:extLst>
              <a:ext uri="{FF2B5EF4-FFF2-40B4-BE49-F238E27FC236}">
                <a16:creationId xmlns:a16="http://schemas.microsoft.com/office/drawing/2014/main" id="{63AE4FBC-52BB-EC40-AD38-43BCD7EE3932}"/>
              </a:ext>
            </a:extLst>
          </p:cNvPr>
          <p:cNvSpPr txBox="1"/>
          <p:nvPr/>
        </p:nvSpPr>
        <p:spPr>
          <a:xfrm>
            <a:off x="6931376" y="6262765"/>
            <a:ext cx="3665099" cy="261610"/>
          </a:xfrm>
          <a:prstGeom prst="rect">
            <a:avLst/>
          </a:prstGeom>
          <a:noFill/>
        </p:spPr>
        <p:txBody>
          <a:bodyPr wrap="square" rtlCol="0">
            <a:spAutoFit/>
          </a:bodyPr>
          <a:lstStyle/>
          <a:p>
            <a:pPr algn="ctr"/>
            <a:r>
              <a:rPr lang="en-US" sz="1100" dirty="0"/>
              <a:t>Buildings Colored by their Closest Hospital</a:t>
            </a:r>
          </a:p>
        </p:txBody>
      </p:sp>
    </p:spTree>
    <p:extLst>
      <p:ext uri="{BB962C8B-B14F-4D97-AF65-F5344CB8AC3E}">
        <p14:creationId xmlns:p14="http://schemas.microsoft.com/office/powerpoint/2010/main" val="607681108"/>
      </p:ext>
    </p:extLst>
  </p:cSld>
  <p:clrMapOvr>
    <a:masterClrMapping/>
  </p:clrMapOvr>
</p:sld>
</file>

<file path=ppt/theme/theme1.xml><?xml version="1.0" encoding="utf-8"?>
<a:theme xmlns:a="http://schemas.openxmlformats.org/drawingml/2006/main" name="Metropolitan">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799</TotalTime>
  <Words>1616</Words>
  <Application>Microsoft Macintosh PowerPoint</Application>
  <PresentationFormat>Widescreen</PresentationFormat>
  <Paragraphs>239</Paragraphs>
  <Slides>18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Roboto</vt:lpstr>
      <vt:lpstr>Wingdings</vt:lpstr>
      <vt:lpstr>Metropolitan</vt:lpstr>
      <vt:lpstr>Spatial Analysis for DEVS Models</vt:lpstr>
      <vt:lpstr>Motivation</vt:lpstr>
      <vt:lpstr>Objective</vt:lpstr>
      <vt:lpstr>Open Source Software / Libraries</vt:lpstr>
      <vt:lpstr>Model Generation Workflows</vt:lpstr>
      <vt:lpstr>COVID-19 Spread Model</vt:lpstr>
      <vt:lpstr>COVID-19 Spread Model Cont’d</vt:lpstr>
      <vt:lpstr>Emergency Services Model</vt:lpstr>
      <vt:lpstr>Emergency Services Model Cont’d</vt:lpstr>
      <vt:lpstr>Emergency Services Model Cont’d</vt:lpstr>
      <vt:lpstr>Emergency Services Model Cont’d</vt:lpstr>
      <vt:lpstr>Prescription Delivery Model</vt:lpstr>
      <vt:lpstr>Prescription Delivery Model Cont’d</vt:lpstr>
      <vt:lpstr>Prescription Delivery Model Cont’d</vt:lpstr>
      <vt:lpstr>Emergency Response Model</vt:lpstr>
      <vt:lpstr>Emergency Response Model Cont’d</vt:lpstr>
      <vt:lpstr>Emergency Response Model Cont’d</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Spatial analysis</dc:title>
  <dc:creator>Omar Kawach</dc:creator>
  <cp:lastModifiedBy>Omar Kawach</cp:lastModifiedBy>
  <cp:revision>271</cp:revision>
  <dcterms:created xsi:type="dcterms:W3CDTF">2020-10-02T19:58:04Z</dcterms:created>
  <dcterms:modified xsi:type="dcterms:W3CDTF">2020-10-05T19:28:23Z</dcterms:modified>
</cp:coreProperties>
</file>

<file path=docProps/thumbnail.jpeg>
</file>